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  <p:sldMasterId id="2147483669" r:id="rId2"/>
    <p:sldMasterId id="2147483665" r:id="rId3"/>
    <p:sldMasterId id="2147483667" r:id="rId4"/>
    <p:sldMasterId id="2147483648" r:id="rId5"/>
  </p:sldMasterIdLst>
  <p:notesMasterIdLst>
    <p:notesMasterId r:id="rId23"/>
  </p:notesMasterIdLst>
  <p:sldIdLst>
    <p:sldId id="256" r:id="rId6"/>
    <p:sldId id="315" r:id="rId7"/>
    <p:sldId id="319" r:id="rId8"/>
    <p:sldId id="328" r:id="rId9"/>
    <p:sldId id="304" r:id="rId10"/>
    <p:sldId id="313" r:id="rId11"/>
    <p:sldId id="325" r:id="rId12"/>
    <p:sldId id="298" r:id="rId13"/>
    <p:sldId id="327" r:id="rId14"/>
    <p:sldId id="288" r:id="rId15"/>
    <p:sldId id="324" r:id="rId16"/>
    <p:sldId id="292" r:id="rId17"/>
    <p:sldId id="283" r:id="rId18"/>
    <p:sldId id="321" r:id="rId19"/>
    <p:sldId id="322" r:id="rId20"/>
    <p:sldId id="320" r:id="rId21"/>
    <p:sldId id="270" r:id="rId2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60" autoAdjust="0"/>
    <p:restoredTop sz="94660"/>
  </p:normalViewPr>
  <p:slideViewPr>
    <p:cSldViewPr snapToGrid="0">
      <p:cViewPr>
        <p:scale>
          <a:sx n="90" d="100"/>
          <a:sy n="90" d="100"/>
        </p:scale>
        <p:origin x="6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59344F-DC0B-470B-B556-5B1A0C5CE5C1}" type="datetimeFigureOut">
              <a:rPr kumimoji="1" lang="ja-JP" altLang="en-US" smtClean="0"/>
              <a:t>2024/12/18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AD66F6-F425-4866-8DD4-C0AB2D8206B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3678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D66F6-F425-4866-8DD4-C0AB2D8206B5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3796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91C45-F980-5852-ECDE-41C0B28F9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5722B83E-7ECB-B910-C6F5-47D836835B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F035C4FC-24B1-DCE4-0436-A0E8BCDAED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08CA1EC-74EB-7A4C-0261-5360158B67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D66F6-F425-4866-8DD4-C0AB2D8206B5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2842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03FA83-F4FB-E827-3C96-F6235EA031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8313EF4-DEC8-C84C-84A3-62F99A9D2B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6BD7C06-FED3-60F4-7333-C2493DE42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A4457-CAC4-495A-ABB4-4E300325BC40}" type="datetime1">
              <a:rPr kumimoji="1" lang="ja-JP" altLang="en-US" smtClean="0"/>
              <a:t>2024/12/18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4756C0F-5B71-8FB0-62D6-D85B897B7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B1E8F72-023F-DFBF-B038-A8BA1A264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F68E-12F3-4BA4-A9A2-BF381C448E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503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F853AE-E799-E4ED-CBFA-8814ABFFD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24CB8C7-9FF9-12DB-724D-F9C8B07726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8E0A88F-9152-BB61-D729-7502F82DB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D3AA6-4D63-4ED2-BD07-6369FF90E04A}" type="datetime1">
              <a:rPr kumimoji="1" lang="ja-JP" altLang="en-US" smtClean="0"/>
              <a:t>2024/12/18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C8E44AD-BADA-5297-A045-C5B2CA437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9D63DF5-F124-88A7-0458-21ED4133E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F68E-12F3-4BA4-A9A2-BF381C448E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7758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B0DD92F-E17A-9387-53A8-4E54EE854F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CD175F5-BC94-CC0B-EA1F-B2792348AD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3C0BFCE-ED71-52FD-6C9B-63923B11F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6E10D-01EF-4AB9-8C28-C529D313CAF3}" type="datetime1">
              <a:rPr kumimoji="1" lang="ja-JP" altLang="en-US" smtClean="0"/>
              <a:t>2024/12/18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A9E8135-0C58-66A8-1FE3-4045EBDA3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D8239BB-6786-DA09-7447-A92CDB963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F68E-12F3-4BA4-A9A2-BF381C448E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78274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5D4820-D8DD-FC11-38D7-9EEC26429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8831FAE-7231-8520-2C4D-2F6D836B0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66A9EAC-6259-6663-0D4B-F312C4A50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79D0-79CA-4808-9600-1269424C8886}" type="datetime1">
              <a:rPr kumimoji="1" lang="ja-JP" altLang="en-US" smtClean="0"/>
              <a:t>2024/12/18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4624531-02C1-4CD9-E01C-138CC1AFD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189F67B-0C46-B36E-9733-C3450E956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CCB1-1C77-493E-9201-01DC03B7F1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65688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7D67A3-3290-6B59-9900-F64E3D3BA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80243CC-2890-659F-EA60-00A96FC3E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370F791-1108-FB99-4110-A42AA1D0E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23A04-E90D-481E-8C92-4D9BF80E3E8F}" type="datetime1">
              <a:rPr kumimoji="1" lang="ja-JP" altLang="en-US" smtClean="0"/>
              <a:t>2024/12/18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AEBE746-2147-6D17-3F62-99FFE9856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9A04234-9C14-FB26-4547-43725D6E0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F68E-12F3-4BA4-A9A2-BF381C448E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6133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5D4820-D8DD-FC11-38D7-9EEC26429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8831FAE-7231-8520-2C4D-2F6D836B0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66A9EAC-6259-6663-0D4B-F312C4A50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7311F-D723-4D2F-BAAE-8BAA781A92A1}" type="datetime1">
              <a:rPr kumimoji="1" lang="ja-JP" altLang="en-US" smtClean="0"/>
              <a:t>2024/12/18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4624531-02C1-4CD9-E01C-138CC1AFD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189F67B-0C46-B36E-9733-C3450E956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ECCB1-1C77-493E-9201-01DC03B7F1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65688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ECBA701-1DD3-4A05-8968-A2352BFA0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497F431-5718-4DDD-860E-1FE661FA2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F60B559-E8E6-400C-ADA9-F5C0305C5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773F8-0E3F-45CA-B659-ED9C866211FF}" type="datetimeFigureOut">
              <a:rPr kumimoji="1" lang="ja-JP" altLang="en-US" smtClean="0"/>
              <a:t>2024/12/18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CD38954-82DF-4F45-8C4E-5B9F21ACC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D30286-4B68-4B25-8E76-1650789EE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7BF26-7F81-4109-AC9E-A96530915C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0839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7D67A3-3290-6B59-9900-F64E3D3BA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80243CC-2890-659F-EA60-00A96FC3E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370F791-1108-FB99-4110-A42AA1D0E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A2F77-20C9-47A8-97CE-DEF306A57A7B}" type="datetime1">
              <a:rPr kumimoji="1" lang="ja-JP" altLang="en-US" smtClean="0"/>
              <a:t>2024/12/18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AEBE746-2147-6D17-3F62-99FFE9856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9A04234-9C14-FB26-4547-43725D6E0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F68E-12F3-4BA4-A9A2-BF381C448E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613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4CF9B2-B768-7CAF-120D-444370438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C9F9210-DF8A-5E78-9AD6-2A1B800D5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8152C69-066C-EB0B-52F3-640311DD0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EE440-FEC7-42D8-9AB8-AE365D6937E1}" type="datetime1">
              <a:rPr kumimoji="1" lang="ja-JP" altLang="en-US" smtClean="0"/>
              <a:t>2024/12/18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485EF88-260F-EF06-A0C9-F3C037EBC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3C655D7-9D3F-9728-052E-2E0F026AE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F68E-12F3-4BA4-A9A2-BF381C448E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4367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1E9D01-9A70-5A04-E3A0-9E8179DFC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CBF1A50-E664-16A6-9153-C7D1820480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2610B05-74D5-A0CE-127B-9D948ACDFD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57AAE72-444C-8438-0919-B72A47E93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DF99-3F64-4A0C-9BC4-E2EBC2DD1C60}" type="datetime1">
              <a:rPr kumimoji="1" lang="ja-JP" altLang="en-US" smtClean="0"/>
              <a:t>2024/12/18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7F1D53B-DB0D-6B2E-83D2-BC4D8599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E4850BB-008E-6EDB-B931-6F99D618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F68E-12F3-4BA4-A9A2-BF381C448E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5405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08BC41-E748-399B-D1E3-2BEBE9382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0478574-AECD-8BBB-7C4C-5D05106CE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74EC1A8-5A64-B876-0EC9-036EB6E8F9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12F0C6E-56A4-995A-331C-3EBAB9850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BCDBF5D-71AC-29A3-C475-A86387505A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E413982A-3F8D-D82D-0AE1-002A822E6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33709-ED40-4979-BCBC-55230327451D}" type="datetime1">
              <a:rPr kumimoji="1" lang="ja-JP" altLang="en-US" smtClean="0"/>
              <a:t>2024/12/18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4EFCA6F0-629F-4A51-9A8B-887CF2222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2CE24AC-6F16-D14C-4E81-210DCF049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F68E-12F3-4BA4-A9A2-BF381C448E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686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146AF5-E6A4-60EE-4FAC-CBA7DAA79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C4620A7-B75E-C0E2-A9EF-841DBCD92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4DD20-6993-4F77-BE79-50D7B119E97F}" type="datetime1">
              <a:rPr kumimoji="1" lang="ja-JP" altLang="en-US" smtClean="0"/>
              <a:t>2024/12/18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A7BFCFB-E178-AE5B-E0E9-60A700596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E089F75-14B6-3284-D08F-723D112EE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F68E-12F3-4BA4-A9A2-BF381C448E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7594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6D1C52E5-6876-6B70-29A4-4E7EDE1C3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AD310-8F20-4BFA-B66A-810FCECD7E3F}" type="datetime1">
              <a:rPr kumimoji="1" lang="ja-JP" altLang="en-US" smtClean="0"/>
              <a:t>2024/12/18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997EDDB-9D4B-ACDD-45A5-5FEAF1C56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9A9F723-EE47-7D53-0812-56A74FB6B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F68E-12F3-4BA4-A9A2-BF381C448E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7633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34E68C-7492-CCC2-F26F-979E58F91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3753F78-9609-0E1D-53D4-47596CF46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BE26086-FCDA-0E62-1002-979DD7B4CE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B887E31-CEBF-68A7-2584-DCF280996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0EBBA-3815-401A-9A0D-D0C9E8A04A39}" type="datetime1">
              <a:rPr kumimoji="1" lang="ja-JP" altLang="en-US" smtClean="0"/>
              <a:t>2024/12/18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7D4BEC7-CBEE-38BD-8287-4C80459D5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CB0601B-A129-E534-4A86-B4D817E3A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F68E-12F3-4BA4-A9A2-BF381C448E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3537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B27308-69B6-B53D-083A-7482ECB55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8921BF4-EB45-8128-6980-9E7A903BA4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595C138-45B8-3BD4-8A7F-228E41DF28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D6AC33A-9520-C52C-204F-0516B224F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6AAA6-5587-4184-83F9-E377CC637A35}" type="datetime1">
              <a:rPr kumimoji="1" lang="ja-JP" altLang="en-US" smtClean="0"/>
              <a:t>2024/12/18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AD1144B-E649-5FD8-6EFC-DC65AB09C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BB8912F-D20F-CE0C-9D1D-DF14C4708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F68E-12F3-4BA4-A9A2-BF381C448E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5796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C2005BE-DEE2-6491-7FE1-1FC3CAEE3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08300F4-88FB-8430-A0E7-1D103ABEA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59A1D88-2724-90BF-F4AB-8BBBE7DDB3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F9F44B-D4FC-448C-877D-1BBE339D11BD}" type="datetime1">
              <a:rPr kumimoji="1" lang="ja-JP" altLang="en-US" smtClean="0"/>
              <a:t>2024/12/18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7738938-F9B1-A15A-B4B0-871A7CCD98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39EB7BE-5D65-0A1A-3A9B-55F1D24D80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35F68E-12F3-4BA4-A9A2-BF381C448E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895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7DB441-8E00-1E8D-F6AE-065916CA8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8162299-1474-8C03-7B39-F3A91E5FC9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DF363FA-5E98-19F7-E139-3489B3FE2B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F32165-0956-4247-A185-4085F3DC43C0}" type="datetime1">
              <a:rPr kumimoji="1" lang="ja-JP" altLang="en-US" smtClean="0"/>
              <a:t>2024/12/18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B4B7A91-67EB-BC9E-0C2F-DE4D64054E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FECCF4-F1A1-4EFC-5B7C-8CE9CFCE27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3ECCB1-1C77-493E-9201-01DC03B7F1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5502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7C2005BE-DEE2-6491-7FE1-1FC3CAEE3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08300F4-88FB-8430-A0E7-1D103ABEA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59A1D88-2724-90BF-F4AB-8BBBE7DDB3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290F4A-9323-4D46-9CE9-1F58F367CE1F}" type="datetime1">
              <a:rPr kumimoji="1" lang="ja-JP" altLang="en-US" smtClean="0"/>
              <a:t>2024/12/18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7738938-F9B1-A15A-B4B0-871A7CCD98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39EB7BE-5D65-0A1A-3A9B-55F1D24D80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35F68E-12F3-4BA4-A9A2-BF381C448E5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895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A7DB441-8E00-1E8D-F6AE-065916CA8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8162299-1474-8C03-7B39-F3A91E5FC9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DF363FA-5E98-19F7-E139-3489B3FE2B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61662A-AC85-43FE-9F99-6170FC8432E7}" type="datetime1">
              <a:rPr kumimoji="1" lang="ja-JP" altLang="en-US" smtClean="0"/>
              <a:t>2024/12/18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B4B7A91-67EB-BC9E-0C2F-DE4D64054E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FECCF4-F1A1-4EFC-5B7C-8CE9CFCE27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3ECCB1-1C77-493E-9201-01DC03B7F15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5502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339C0A1-53E5-4BC1-B289-8700FD198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F63117F-C215-4C6F-9C3D-2860D5316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1C4358A-778A-4519-BD1B-B58698D167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1773F8-0E3F-45CA-B659-ED9C866211FF}" type="datetimeFigureOut">
              <a:rPr kumimoji="1" lang="ja-JP" altLang="en-US" smtClean="0"/>
              <a:t>2024/12/18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8F00A60-3950-484E-9679-8445A03A0C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00656BA-605E-4328-AFAE-318ACE1F6B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7BF26-7F81-4109-AC9E-A96530915C9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5378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1.png"/><Relationship Id="rId7" Type="http://schemas.openxmlformats.org/officeDocument/2006/relationships/image" Target="../media/image13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B7D337-86B0-2C45-2045-FC22DE4A4A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6348" y="1425226"/>
            <a:ext cx="11101826" cy="2387600"/>
          </a:xfrm>
        </p:spPr>
        <p:txBody>
          <a:bodyPr>
            <a:normAutofit/>
          </a:bodyPr>
          <a:lstStyle/>
          <a:p>
            <a:r>
              <a:rPr kumimoji="1" lang="ja-JP" altLang="en-US" sz="5400" dirty="0"/>
              <a:t>牡蠣養殖における育苗を支援する無線マルチホップネットワーク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B6EF276-DBCF-9CF8-373B-B2A4CFC10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47409" y="4712930"/>
            <a:ext cx="9144000" cy="1443125"/>
          </a:xfrm>
        </p:spPr>
        <p:txBody>
          <a:bodyPr>
            <a:normAutofit lnSpcReduction="10000"/>
          </a:bodyPr>
          <a:lstStyle/>
          <a:p>
            <a:pPr algn="r"/>
            <a:r>
              <a:rPr lang="ja-JP" altLang="en-US" sz="2800" dirty="0"/>
              <a:t>山本郷平</a:t>
            </a:r>
            <a:r>
              <a:rPr lang="en-US" altLang="ja-JP" sz="2800" dirty="0"/>
              <a:t> </a:t>
            </a:r>
          </a:p>
          <a:p>
            <a:pPr algn="r"/>
            <a:r>
              <a:rPr lang="ja-JP" altLang="en-US" sz="2800" dirty="0"/>
              <a:t>ガジェゴス ラモネト アルベルト</a:t>
            </a:r>
            <a:r>
              <a:rPr lang="en-US" altLang="ja-JP" sz="2800" dirty="0"/>
              <a:t>, </a:t>
            </a:r>
            <a:r>
              <a:rPr lang="ja-JP" altLang="en-US" sz="2800" dirty="0"/>
              <a:t>辻明典</a:t>
            </a:r>
            <a:r>
              <a:rPr lang="en-US" altLang="ja-JP" sz="2800" dirty="0"/>
              <a:t>, </a:t>
            </a:r>
            <a:r>
              <a:rPr lang="ja-JP" altLang="en-US" sz="2800" dirty="0"/>
              <a:t>木下和彦</a:t>
            </a:r>
            <a:endParaRPr lang="en-US" altLang="ja-JP" sz="2800" dirty="0"/>
          </a:p>
          <a:p>
            <a:pPr algn="r"/>
            <a:r>
              <a:rPr kumimoji="1" lang="ja-JP" altLang="en-US" sz="2800" dirty="0"/>
              <a:t>徳島大学</a:t>
            </a:r>
            <a:endParaRPr kumimoji="1"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477036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0C2628-ACBF-153E-292B-ED47049F6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730" y="13652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研究目的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DB62FF1-CAAC-87F8-63D0-9156C49DC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952" y="2529904"/>
            <a:ext cx="11420686" cy="406642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ja-JP" b="1" dirty="0"/>
          </a:p>
          <a:p>
            <a:r>
              <a:rPr lang="ja-JP" altLang="en-US" dirty="0"/>
              <a:t>無線通信機器</a:t>
            </a:r>
            <a:r>
              <a:rPr lang="en-US" altLang="ja-JP" dirty="0"/>
              <a:t> </a:t>
            </a:r>
            <a:r>
              <a:rPr lang="ja-JP" altLang="en-US" dirty="0"/>
              <a:t>：</a:t>
            </a:r>
            <a:r>
              <a:rPr lang="en-US" altLang="ja-JP" dirty="0"/>
              <a:t> MONOSTICK</a:t>
            </a:r>
            <a:r>
              <a:rPr lang="ja-JP" altLang="en-US" dirty="0"/>
              <a:t> </a:t>
            </a:r>
            <a:r>
              <a:rPr lang="en-US" altLang="ja-JP" dirty="0"/>
              <a:t>(JN5169) </a:t>
            </a:r>
          </a:p>
          <a:p>
            <a:pPr marL="0" indent="0">
              <a:buNone/>
            </a:pPr>
            <a:r>
              <a:rPr lang="ja-JP" altLang="en-US" sz="2400" dirty="0"/>
              <a:t>　</a:t>
            </a:r>
            <a:r>
              <a:rPr lang="en-US" altLang="ja-JP" sz="2400" dirty="0"/>
              <a:t>- </a:t>
            </a:r>
            <a:r>
              <a:rPr lang="ja-JP" altLang="en-US" sz="2400" dirty="0"/>
              <a:t>安価</a:t>
            </a:r>
            <a:endParaRPr lang="en-US" altLang="ja-JP" sz="2400" dirty="0"/>
          </a:p>
          <a:p>
            <a:pPr marL="0" indent="0">
              <a:buNone/>
            </a:pPr>
            <a:r>
              <a:rPr lang="ja-JP" altLang="en-US" sz="2400" dirty="0"/>
              <a:t>　</a:t>
            </a:r>
            <a:r>
              <a:rPr lang="en-US" altLang="ja-JP" sz="2400" dirty="0"/>
              <a:t>- USB</a:t>
            </a:r>
            <a:r>
              <a:rPr lang="ja-JP" altLang="en-US" sz="2400" dirty="0"/>
              <a:t>接続可能</a:t>
            </a:r>
            <a:endParaRPr lang="en-US" altLang="ja-JP" sz="2400" dirty="0"/>
          </a:p>
          <a:p>
            <a:pPr marL="0" indent="0">
              <a:buNone/>
            </a:pPr>
            <a:endParaRPr lang="en-US" altLang="ja-JP" dirty="0"/>
          </a:p>
          <a:p>
            <a:r>
              <a:rPr lang="ja-JP" altLang="en-US" dirty="0"/>
              <a:t>シングルボードコンピュータ  ： </a:t>
            </a:r>
            <a:r>
              <a:rPr lang="en-US" altLang="ja-JP" dirty="0"/>
              <a:t>Raspberry Pi</a:t>
            </a:r>
            <a:r>
              <a:rPr lang="ja-JP" altLang="en-US" dirty="0"/>
              <a:t> </a:t>
            </a:r>
            <a:r>
              <a:rPr lang="en-US" altLang="ja-JP" dirty="0"/>
              <a:t>3</a:t>
            </a:r>
            <a:r>
              <a:rPr lang="ja-JP" altLang="en-US" dirty="0"/>
              <a:t> </a:t>
            </a:r>
            <a:r>
              <a:rPr lang="en-US" altLang="ja-JP" dirty="0"/>
              <a:t>Model B+</a:t>
            </a:r>
          </a:p>
          <a:p>
            <a:r>
              <a:rPr kumimoji="1" lang="ja-JP" altLang="en-US" dirty="0"/>
              <a:t>開発環境</a:t>
            </a:r>
            <a:r>
              <a:rPr kumimoji="1" lang="en-US" altLang="ja-JP" dirty="0"/>
              <a:t> </a:t>
            </a:r>
            <a:r>
              <a:rPr kumimoji="1" lang="ja-JP" altLang="en-US" dirty="0"/>
              <a:t>：</a:t>
            </a:r>
            <a:r>
              <a:rPr kumimoji="1" lang="en-US" altLang="ja-JP" dirty="0"/>
              <a:t> Beyond Studio for NXP</a:t>
            </a:r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E14309D-EC53-6E2B-28D6-0C646A4C8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5438" y="6356350"/>
            <a:ext cx="2743200" cy="365125"/>
          </a:xfrm>
        </p:spPr>
        <p:txBody>
          <a:bodyPr/>
          <a:lstStyle/>
          <a:p>
            <a:fld id="{EB3ECCB1-1C77-493E-9201-01DC03B7F15A}" type="slidenum">
              <a:rPr kumimoji="1" lang="ja-JP" altLang="en-US" sz="2400" smtClean="0"/>
              <a:t>10</a:t>
            </a:fld>
            <a:endParaRPr kumimoji="1" lang="ja-JP" altLang="en-US" sz="2400" dirty="0"/>
          </a:p>
        </p:txBody>
      </p:sp>
      <p:pic>
        <p:nvPicPr>
          <p:cNvPr id="8" name="図 7" descr="電子機器 が含まれている画像&#10;&#10;自動的に生成された説明">
            <a:extLst>
              <a:ext uri="{FF2B5EF4-FFF2-40B4-BE49-F238E27FC236}">
                <a16:creationId xmlns:a16="http://schemas.microsoft.com/office/drawing/2014/main" id="{1FE42D33-4116-670D-1C7F-81309CDB5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749" y="3382826"/>
            <a:ext cx="1691563" cy="1652256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CA528A55-2E8A-2417-11A0-EC8A56A1A941}"/>
              </a:ext>
            </a:extLst>
          </p:cNvPr>
          <p:cNvSpPr/>
          <p:nvPr/>
        </p:nvSpPr>
        <p:spPr>
          <a:xfrm rot="5400000">
            <a:off x="8089273" y="2406531"/>
            <a:ext cx="1652255" cy="2555270"/>
          </a:xfrm>
          <a:prstGeom prst="wedgeRectCallout">
            <a:avLst>
              <a:gd name="adj1" fmla="val -27053"/>
              <a:gd name="adj2" fmla="val 6415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BD0DBD5-AD40-CFB8-E2D3-0B1BF4709D85}"/>
              </a:ext>
            </a:extLst>
          </p:cNvPr>
          <p:cNvSpPr txBox="1"/>
          <p:nvPr/>
        </p:nvSpPr>
        <p:spPr>
          <a:xfrm rot="10800000" flipV="1">
            <a:off x="7423189" y="3031293"/>
            <a:ext cx="29844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800" b="1" dirty="0">
                <a:solidFill>
                  <a:srgbClr val="FF0000"/>
                </a:solidFill>
              </a:rPr>
              <a:t>ZigBee</a:t>
            </a:r>
          </a:p>
          <a:p>
            <a:pPr algn="ctr"/>
            <a:r>
              <a:rPr lang="ja-JP" altLang="en-US" sz="2800" b="1" dirty="0"/>
              <a:t>＋</a:t>
            </a:r>
            <a:endParaRPr lang="en-US" altLang="ja-JP" sz="2800" b="1" dirty="0"/>
          </a:p>
          <a:p>
            <a:pPr algn="ctr"/>
            <a:r>
              <a:rPr kumimoji="1" lang="en-US" altLang="ja-JP" sz="2800" b="1" dirty="0"/>
              <a:t>IEEE 802.15.4</a:t>
            </a:r>
            <a:endParaRPr kumimoji="1" lang="en-US" altLang="ja-JP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23C4258-5DF3-ABFE-A370-928CEECE181F}"/>
              </a:ext>
            </a:extLst>
          </p:cNvPr>
          <p:cNvSpPr txBox="1"/>
          <p:nvPr/>
        </p:nvSpPr>
        <p:spPr>
          <a:xfrm>
            <a:off x="685330" y="1445709"/>
            <a:ext cx="1127994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ja-JP" altLang="en-US" sz="2800" b="1" dirty="0"/>
              <a:t>水中からの通信可能範囲を定量的に測定</a:t>
            </a:r>
            <a:endParaRPr lang="en-US" altLang="ja-JP" sz="2800" b="1" dirty="0"/>
          </a:p>
          <a:p>
            <a:pPr marL="0" indent="0">
              <a:buNone/>
            </a:pPr>
            <a:r>
              <a:rPr lang="ja-JP" altLang="en-US" sz="2800" dirty="0"/>
              <a:t>　　</a:t>
            </a:r>
            <a:r>
              <a:rPr lang="en-US" altLang="ja-JP" sz="2800" b="1" dirty="0"/>
              <a:t>ZigBee</a:t>
            </a:r>
            <a:r>
              <a:rPr lang="ja-JP" altLang="en-US" sz="2800" b="1" dirty="0"/>
              <a:t>を使用した無線マルチホップネットワークの提案</a:t>
            </a:r>
            <a:endParaRPr lang="en-US" altLang="ja-JP" sz="2800" b="1" dirty="0"/>
          </a:p>
          <a:p>
            <a:pPr marL="0" indent="0" algn="ctr">
              <a:buNone/>
            </a:pPr>
            <a:endParaRPr lang="en-US" altLang="ja-JP" dirty="0"/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6954D520-D6C0-4023-8621-4486D609993B}"/>
              </a:ext>
            </a:extLst>
          </p:cNvPr>
          <p:cNvSpPr/>
          <p:nvPr/>
        </p:nvSpPr>
        <p:spPr>
          <a:xfrm>
            <a:off x="905334" y="1944105"/>
            <a:ext cx="454249" cy="4626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6490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C90973-42D0-6169-3957-9D4031445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420" y="89107"/>
            <a:ext cx="10515600" cy="1325563"/>
          </a:xfrm>
        </p:spPr>
        <p:txBody>
          <a:bodyPr/>
          <a:lstStyle/>
          <a:p>
            <a:r>
              <a:rPr lang="ja-JP" altLang="en-US" dirty="0"/>
              <a:t>予備実験環境</a:t>
            </a:r>
            <a:endParaRPr kumimoji="1" lang="ja-JP" altLang="en-US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160F4BF-54C0-71B9-3DC4-62C7E15FEC1B}"/>
              </a:ext>
            </a:extLst>
          </p:cNvPr>
          <p:cNvSpPr txBox="1"/>
          <p:nvPr/>
        </p:nvSpPr>
        <p:spPr>
          <a:xfrm>
            <a:off x="624947" y="4485105"/>
            <a:ext cx="53481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b="1" dirty="0"/>
              <a:t>LQI</a:t>
            </a:r>
            <a:r>
              <a:rPr lang="ja-JP" altLang="en-US" sz="2800" b="1" dirty="0"/>
              <a:t>の通信評価基準</a:t>
            </a:r>
            <a:r>
              <a:rPr lang="en-US" altLang="ja-JP" sz="2800" b="1" dirty="0"/>
              <a:t> [10]</a:t>
            </a:r>
            <a:endParaRPr kumimoji="1" lang="en-US" altLang="ja-JP" sz="1600" b="1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60E54CE-4EDA-08B8-D70D-1E658E1D6027}"/>
              </a:ext>
            </a:extLst>
          </p:cNvPr>
          <p:cNvSpPr txBox="1"/>
          <p:nvPr/>
        </p:nvSpPr>
        <p:spPr>
          <a:xfrm>
            <a:off x="3036305" y="4989806"/>
            <a:ext cx="20711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0 </a:t>
            </a:r>
            <a:r>
              <a:rPr kumimoji="1" lang="ja-JP" altLang="en-US" sz="2800" dirty="0"/>
              <a:t>～ </a:t>
            </a:r>
            <a:r>
              <a:rPr kumimoji="1" lang="en-US" altLang="ja-JP" sz="2800" dirty="0"/>
              <a:t>50</a:t>
            </a:r>
          </a:p>
          <a:p>
            <a:r>
              <a:rPr lang="en-US" altLang="ja-JP" sz="2800" dirty="0"/>
              <a:t>50 </a:t>
            </a:r>
            <a:r>
              <a:rPr lang="ja-JP" altLang="en-US" sz="2800" dirty="0"/>
              <a:t>～ </a:t>
            </a:r>
            <a:r>
              <a:rPr lang="en-US" altLang="ja-JP" sz="2800" dirty="0"/>
              <a:t>100</a:t>
            </a:r>
          </a:p>
          <a:p>
            <a:r>
              <a:rPr kumimoji="1" lang="en-US" altLang="ja-JP" sz="2800" dirty="0"/>
              <a:t>100 </a:t>
            </a:r>
            <a:r>
              <a:rPr kumimoji="1" lang="ja-JP" altLang="en-US" sz="2800" dirty="0"/>
              <a:t>～ </a:t>
            </a:r>
            <a:r>
              <a:rPr kumimoji="1" lang="en-US" altLang="ja-JP" sz="2800" dirty="0"/>
              <a:t>150</a:t>
            </a:r>
          </a:p>
          <a:p>
            <a:r>
              <a:rPr lang="en-US" altLang="ja-JP" sz="2800" dirty="0"/>
              <a:t>150</a:t>
            </a:r>
            <a:r>
              <a:rPr lang="ja-JP" altLang="en-US" sz="2800" dirty="0"/>
              <a:t> ～ </a:t>
            </a:r>
            <a:r>
              <a:rPr lang="en-US" altLang="ja-JP" sz="2800" dirty="0"/>
              <a:t>255</a:t>
            </a: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D3494367-EE2A-A5F3-F375-C558C4B386D1}"/>
              </a:ext>
            </a:extLst>
          </p:cNvPr>
          <p:cNvSpPr/>
          <p:nvPr/>
        </p:nvSpPr>
        <p:spPr>
          <a:xfrm>
            <a:off x="239233" y="4970210"/>
            <a:ext cx="4736674" cy="17670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599DA3F7-361D-CE8F-D4D2-E93B80E4884C}"/>
                  </a:ext>
                </a:extLst>
              </p:cNvPr>
              <p:cNvSpPr txBox="1"/>
              <p:nvPr/>
            </p:nvSpPr>
            <p:spPr>
              <a:xfrm>
                <a:off x="6970190" y="4989806"/>
                <a:ext cx="4057363" cy="1586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2800" b="1" dirty="0"/>
                  <a:t>電波強度 </a:t>
                </a:r>
                <a:r>
                  <a:rPr lang="en-US" altLang="ja-JP" sz="2800" b="1" dirty="0"/>
                  <a:t>: P [dBm]</a:t>
                </a:r>
              </a:p>
              <a:p>
                <a:pPr algn="ctr"/>
                <a:endParaRPr lang="en-US" altLang="ja-JP" b="1" dirty="0"/>
              </a:p>
              <a:p>
                <a:r>
                  <a:rPr lang="en-US" altLang="ja-JP" sz="3200" b="1" dirty="0"/>
                  <a:t>  </a:t>
                </a:r>
                <a:r>
                  <a:rPr lang="en-US" altLang="ja-JP" sz="2800" b="1" dirty="0"/>
                  <a:t>P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𝟕</m:t>
                        </m:r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 ×</m:t>
                        </m:r>
                        <m:r>
                          <m:rPr>
                            <m:nor/>
                          </m:rPr>
                          <a:rPr lang="ja-JP" altLang="en-US" sz="3200"/>
                          <m:t>𝐿𝑄𝐼</m:t>
                        </m:r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𝟏𝟗𝟕𝟎</m:t>
                        </m:r>
                      </m:num>
                      <m:den>
                        <m:r>
                          <a:rPr lang="en-US" altLang="ja-JP" sz="3200" b="1" i="1" smtClean="0">
                            <a:latin typeface="Cambria Math" panose="02040503050406030204" pitchFamily="18" charset="0"/>
                          </a:rPr>
                          <m:t>𝟐𝟎</m:t>
                        </m:r>
                      </m:den>
                    </m:f>
                  </m:oMath>
                </a14:m>
                <a:endParaRPr kumimoji="1" lang="ja-JP" altLang="en-US" sz="3600" dirty="0"/>
              </a:p>
            </p:txBody>
          </p:sp>
        </mc:Choice>
        <mc:Fallback xmlns="">
          <p:sp>
            <p:nvSpPr>
              <p:cNvPr id="25" name="テキスト ボックス 24">
                <a:extLst>
                  <a:ext uri="{FF2B5EF4-FFF2-40B4-BE49-F238E27FC236}">
                    <a16:creationId xmlns:a16="http://schemas.microsoft.com/office/drawing/2014/main" id="{599DA3F7-361D-CE8F-D4D2-E93B80E48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190" y="4989806"/>
                <a:ext cx="4057363" cy="1586332"/>
              </a:xfrm>
              <a:prstGeom prst="rect">
                <a:avLst/>
              </a:prstGeom>
              <a:blipFill>
                <a:blip r:embed="rId2"/>
                <a:stretch>
                  <a:fillRect l="-3003" t="-4231" b="-307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FE9994E-C517-0DC0-68BE-0B4CDF9EED40}"/>
              </a:ext>
            </a:extLst>
          </p:cNvPr>
          <p:cNvSpPr txBox="1"/>
          <p:nvPr/>
        </p:nvSpPr>
        <p:spPr>
          <a:xfrm>
            <a:off x="5081941" y="6562597"/>
            <a:ext cx="6730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100" dirty="0"/>
              <a:t>[10</a:t>
            </a:r>
            <a:r>
              <a:rPr lang="en-US" altLang="ja-JP" sz="1100" dirty="0"/>
              <a:t>] Mono Wireless Inc., https://www.mono-wireless.com/jp/tech/ Programming/Tips LQI.html</a:t>
            </a:r>
            <a:endParaRPr kumimoji="1" lang="ja-JP" altLang="en-US" sz="11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FFBF7F4-B78C-F5A5-51F9-5CD589515667}"/>
              </a:ext>
            </a:extLst>
          </p:cNvPr>
          <p:cNvSpPr txBox="1"/>
          <p:nvPr/>
        </p:nvSpPr>
        <p:spPr>
          <a:xfrm>
            <a:off x="291258" y="4971475"/>
            <a:ext cx="27450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悪い</a:t>
            </a:r>
            <a:endParaRPr kumimoji="1" lang="en-US" altLang="ja-JP" sz="2800" dirty="0"/>
          </a:p>
          <a:p>
            <a:r>
              <a:rPr lang="ja-JP" altLang="en-US" sz="2800" dirty="0"/>
              <a:t>少し悪い</a:t>
            </a:r>
            <a:endParaRPr kumimoji="1" lang="en-US" altLang="ja-JP" sz="2800" dirty="0"/>
          </a:p>
          <a:p>
            <a:r>
              <a:rPr lang="ja-JP" altLang="en-US" sz="2800" dirty="0"/>
              <a:t>良い</a:t>
            </a:r>
            <a:endParaRPr kumimoji="1" lang="en-US" altLang="ja-JP" sz="2800" dirty="0"/>
          </a:p>
          <a:p>
            <a:r>
              <a:rPr lang="ja-JP" altLang="en-US" sz="2800" dirty="0"/>
              <a:t>アンテナの近傍</a:t>
            </a:r>
            <a:endParaRPr kumimoji="1" lang="ja-JP" altLang="en-US" sz="2000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BA0A5A99-66CC-7E25-B15B-31C0D6F21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513" y="1488774"/>
            <a:ext cx="5093137" cy="2385292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1F201A62-38AF-B814-6800-0DB721AAAA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18"/>
          <a:stretch/>
        </p:blipFill>
        <p:spPr>
          <a:xfrm>
            <a:off x="1450993" y="1762599"/>
            <a:ext cx="1226719" cy="692169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2574610-9F75-B197-51BD-311A3747612C}"/>
              </a:ext>
            </a:extLst>
          </p:cNvPr>
          <p:cNvSpPr txBox="1"/>
          <p:nvPr/>
        </p:nvSpPr>
        <p:spPr>
          <a:xfrm>
            <a:off x="3378667" y="1162001"/>
            <a:ext cx="2495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/>
              <a:t>End device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4F38989-9A2C-B424-180C-96A772584830}"/>
              </a:ext>
            </a:extLst>
          </p:cNvPr>
          <p:cNvSpPr txBox="1"/>
          <p:nvPr/>
        </p:nvSpPr>
        <p:spPr>
          <a:xfrm>
            <a:off x="6649899" y="1183837"/>
            <a:ext cx="2541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/>
              <a:t>Coordinator</a:t>
            </a:r>
            <a:endParaRPr kumimoji="1" lang="ja-JP" altLang="en-US" sz="2400" b="1" dirty="0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E5EBBFBD-4116-B37C-2D8E-1E136ACCA6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981" y="2205770"/>
            <a:ext cx="3797806" cy="896619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99CCD402-E43B-1C10-CC80-FE353EED5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5" y="2663765"/>
            <a:ext cx="2589028" cy="692169"/>
          </a:xfrm>
          <a:prstGeom prst="rect">
            <a:avLst/>
          </a:prstGeom>
        </p:spPr>
      </p:pic>
      <p:sp>
        <p:nvSpPr>
          <p:cNvPr id="27" name="吹き出し: 四角形 26">
            <a:extLst>
              <a:ext uri="{FF2B5EF4-FFF2-40B4-BE49-F238E27FC236}">
                <a16:creationId xmlns:a16="http://schemas.microsoft.com/office/drawing/2014/main" id="{30D7BD46-6DD0-CE50-4DCD-915F155C77F7}"/>
              </a:ext>
            </a:extLst>
          </p:cNvPr>
          <p:cNvSpPr/>
          <p:nvPr/>
        </p:nvSpPr>
        <p:spPr>
          <a:xfrm>
            <a:off x="1450993" y="1745830"/>
            <a:ext cx="1281574" cy="729852"/>
          </a:xfrm>
          <a:prstGeom prst="wedgeRectCallout">
            <a:avLst>
              <a:gd name="adj1" fmla="val 131709"/>
              <a:gd name="adj2" fmla="val 37125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吹き出し: 四角形 28">
            <a:extLst>
              <a:ext uri="{FF2B5EF4-FFF2-40B4-BE49-F238E27FC236}">
                <a16:creationId xmlns:a16="http://schemas.microsoft.com/office/drawing/2014/main" id="{E38BA70A-65CD-8B03-F9D0-AA8A2A4EC3BF}"/>
              </a:ext>
            </a:extLst>
          </p:cNvPr>
          <p:cNvSpPr/>
          <p:nvPr/>
        </p:nvSpPr>
        <p:spPr>
          <a:xfrm>
            <a:off x="8267504" y="2134341"/>
            <a:ext cx="3854760" cy="1039478"/>
          </a:xfrm>
          <a:prstGeom prst="wedgeRectCallout">
            <a:avLst>
              <a:gd name="adj1" fmla="val -65125"/>
              <a:gd name="adj2" fmla="val -969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吹き出し: 四角形 27">
            <a:extLst>
              <a:ext uri="{FF2B5EF4-FFF2-40B4-BE49-F238E27FC236}">
                <a16:creationId xmlns:a16="http://schemas.microsoft.com/office/drawing/2014/main" id="{14A799BC-95A0-711F-11DA-B4A1CBB0E14B}"/>
              </a:ext>
            </a:extLst>
          </p:cNvPr>
          <p:cNvSpPr/>
          <p:nvPr/>
        </p:nvSpPr>
        <p:spPr>
          <a:xfrm>
            <a:off x="69736" y="2659109"/>
            <a:ext cx="2662831" cy="729852"/>
          </a:xfrm>
          <a:prstGeom prst="wedgeRectCallout">
            <a:avLst>
              <a:gd name="adj1" fmla="val 90150"/>
              <a:gd name="adj2" fmla="val -8145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吹き出し: 四角形 29">
            <a:extLst>
              <a:ext uri="{FF2B5EF4-FFF2-40B4-BE49-F238E27FC236}">
                <a16:creationId xmlns:a16="http://schemas.microsoft.com/office/drawing/2014/main" id="{030352D9-51C2-BDAF-7476-229E530BEA0A}"/>
              </a:ext>
            </a:extLst>
          </p:cNvPr>
          <p:cNvSpPr/>
          <p:nvPr/>
        </p:nvSpPr>
        <p:spPr>
          <a:xfrm>
            <a:off x="5318483" y="3923274"/>
            <a:ext cx="2662831" cy="729852"/>
          </a:xfrm>
          <a:prstGeom prst="wedgeRectCallout">
            <a:avLst>
              <a:gd name="adj1" fmla="val -16861"/>
              <a:gd name="adj2" fmla="val -100652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1592C1A2-01B2-A4CC-E377-516567D72D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729" y="3950258"/>
            <a:ext cx="2589028" cy="692169"/>
          </a:xfrm>
          <a:prstGeom prst="rect">
            <a:avLst/>
          </a:prstGeo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9D90DE9-B039-C897-704F-0F9A6C214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9064" y="6385381"/>
            <a:ext cx="2743200" cy="365125"/>
          </a:xfrm>
        </p:spPr>
        <p:txBody>
          <a:bodyPr/>
          <a:lstStyle/>
          <a:p>
            <a:fld id="{EB3ECCB1-1C77-493E-9201-01DC03B7F15A}" type="slidenum">
              <a:rPr kumimoji="1" lang="ja-JP" altLang="en-US" sz="2400" smtClean="0"/>
              <a:t>11</a:t>
            </a:fld>
            <a:endParaRPr kumimoji="1" lang="ja-JP" altLang="en-US" dirty="0"/>
          </a:p>
        </p:txBody>
      </p:sp>
      <p:sp>
        <p:nvSpPr>
          <p:cNvPr id="4" name="吹き出し: 円形 3">
            <a:extLst>
              <a:ext uri="{FF2B5EF4-FFF2-40B4-BE49-F238E27FC236}">
                <a16:creationId xmlns:a16="http://schemas.microsoft.com/office/drawing/2014/main" id="{C64BAF16-751F-3148-6E21-12A24BE33BF9}"/>
              </a:ext>
            </a:extLst>
          </p:cNvPr>
          <p:cNvSpPr/>
          <p:nvPr/>
        </p:nvSpPr>
        <p:spPr>
          <a:xfrm>
            <a:off x="9227172" y="3388961"/>
            <a:ext cx="2572422" cy="900598"/>
          </a:xfrm>
          <a:prstGeom prst="wedgeEllipseCallout">
            <a:avLst>
              <a:gd name="adj1" fmla="val 8284"/>
              <a:gd name="adj2" fmla="val -85701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37030A8-8A98-3FE9-0D2B-66076641B98B}"/>
              </a:ext>
            </a:extLst>
          </p:cNvPr>
          <p:cNvSpPr txBox="1"/>
          <p:nvPr/>
        </p:nvSpPr>
        <p:spPr>
          <a:xfrm>
            <a:off x="9287729" y="3689400"/>
            <a:ext cx="2620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Link Quality Indicator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62617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 descr="図形, 四角形&#10;&#10;自動的に生成された説明">
            <a:extLst>
              <a:ext uri="{FF2B5EF4-FFF2-40B4-BE49-F238E27FC236}">
                <a16:creationId xmlns:a16="http://schemas.microsoft.com/office/drawing/2014/main" id="{C7A51DFB-3C96-3471-33F5-A74391D60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664" y="2866118"/>
            <a:ext cx="1834758" cy="1225235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C4FD40A-52DD-F6D8-8BB4-5A08E86BB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944" y="1191098"/>
            <a:ext cx="12033055" cy="55126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b="1" dirty="0"/>
              <a:t>大学内で水による無線通信の影響を評価する実験</a:t>
            </a:r>
            <a:endParaRPr lang="en-US" altLang="ja-JP" sz="1600" dirty="0"/>
          </a:p>
          <a:p>
            <a:pPr marL="0" indent="0">
              <a:buNone/>
            </a:pPr>
            <a:r>
              <a:rPr lang="ja-JP" altLang="en-US" dirty="0"/>
              <a:t>１</a:t>
            </a:r>
            <a:r>
              <a:rPr lang="en-US" altLang="ja-JP" dirty="0"/>
              <a:t>. </a:t>
            </a:r>
            <a:r>
              <a:rPr kumimoji="1" lang="ja-JP" altLang="en-US" dirty="0"/>
              <a:t>見通しの良い環境</a:t>
            </a:r>
            <a:endParaRPr kumimoji="1" lang="en-US" altLang="ja-JP" sz="2800" dirty="0"/>
          </a:p>
          <a:p>
            <a:pPr marL="0" indent="0">
              <a:buNone/>
            </a:pPr>
            <a:r>
              <a:rPr kumimoji="1" lang="ja-JP" altLang="en-US" sz="2800" dirty="0"/>
              <a:t>　</a:t>
            </a:r>
            <a:r>
              <a:rPr kumimoji="1" lang="ja-JP" altLang="en-US" dirty="0"/>
              <a:t>　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２</a:t>
            </a:r>
            <a:r>
              <a:rPr kumimoji="1" lang="en-US" altLang="ja-JP" dirty="0"/>
              <a:t>. End device</a:t>
            </a:r>
            <a:r>
              <a:rPr kumimoji="1" lang="ja-JP" altLang="en-US" dirty="0"/>
              <a:t>だけを水中投下した場合　</a:t>
            </a:r>
            <a:endParaRPr kumimoji="1" lang="en-US" altLang="ja-JP" dirty="0"/>
          </a:p>
          <a:p>
            <a:pPr marL="0" indent="0">
              <a:buNone/>
            </a:pPr>
            <a:endParaRPr lang="en-US" altLang="ja-JP" sz="1600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DB2F75A-0113-054F-8C62-9ED3FA63F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799" y="6473462"/>
            <a:ext cx="2743200" cy="365125"/>
          </a:xfrm>
        </p:spPr>
        <p:txBody>
          <a:bodyPr/>
          <a:lstStyle/>
          <a:p>
            <a:fld id="{EB3ECCB1-1C77-493E-9201-01DC03B7F15A}" type="slidenum">
              <a:rPr kumimoji="1" lang="ja-JP" altLang="en-US" sz="2400" smtClean="0"/>
              <a:t>12</a:t>
            </a:fld>
            <a:endParaRPr kumimoji="1" lang="ja-JP" altLang="en-US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392CC1B-8E4B-E008-CB53-05B200F18416}"/>
              </a:ext>
            </a:extLst>
          </p:cNvPr>
          <p:cNvSpPr txBox="1"/>
          <p:nvPr/>
        </p:nvSpPr>
        <p:spPr>
          <a:xfrm>
            <a:off x="7203003" y="1677335"/>
            <a:ext cx="50544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/>
              <a:t>3. </a:t>
            </a:r>
            <a:r>
              <a:rPr lang="en-US" altLang="ja-JP" sz="2800" dirty="0"/>
              <a:t>End device</a:t>
            </a:r>
            <a:r>
              <a:rPr lang="ja-JP" altLang="en-US" sz="2800" dirty="0"/>
              <a:t>と</a:t>
            </a:r>
            <a:r>
              <a:rPr lang="en-US" altLang="ja-JP" sz="2800" dirty="0"/>
              <a:t>Coordinator</a:t>
            </a:r>
            <a:r>
              <a:rPr lang="ja-JP" altLang="en-US" sz="2800" dirty="0"/>
              <a:t>の両方を水中投下した場合 </a:t>
            </a:r>
            <a:endParaRPr kumimoji="1" lang="ja-JP" altLang="en-US" sz="2800" dirty="0"/>
          </a:p>
          <a:p>
            <a:endParaRPr kumimoji="1" lang="ja-JP" altLang="en-US" sz="2800" dirty="0"/>
          </a:p>
        </p:txBody>
      </p:sp>
      <p:pic>
        <p:nvPicPr>
          <p:cNvPr id="7" name="図 6" descr="図形, 四角形&#10;&#10;自動的に生成された説明">
            <a:extLst>
              <a:ext uri="{FF2B5EF4-FFF2-40B4-BE49-F238E27FC236}">
                <a16:creationId xmlns:a16="http://schemas.microsoft.com/office/drawing/2014/main" id="{C0F60BC8-4FAE-858B-A48A-F91B86A73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480" y="2802928"/>
            <a:ext cx="1713837" cy="1144485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B5A7C44-51B5-F4B7-BF83-6247586690F8}"/>
              </a:ext>
            </a:extLst>
          </p:cNvPr>
          <p:cNvSpPr txBox="1"/>
          <p:nvPr/>
        </p:nvSpPr>
        <p:spPr>
          <a:xfrm>
            <a:off x="521579" y="2740463"/>
            <a:ext cx="2495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/>
              <a:t>End device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6252660-BA95-EC4D-832A-3350AA28EB9E}"/>
              </a:ext>
            </a:extLst>
          </p:cNvPr>
          <p:cNvSpPr txBox="1"/>
          <p:nvPr/>
        </p:nvSpPr>
        <p:spPr>
          <a:xfrm>
            <a:off x="9981044" y="3355532"/>
            <a:ext cx="2541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/>
              <a:t>Coordinator</a:t>
            </a:r>
            <a:endParaRPr kumimoji="1" lang="ja-JP" altLang="en-US" b="1" dirty="0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FF4C454-A79B-43A1-7F8C-730EB7B265F3}"/>
              </a:ext>
            </a:extLst>
          </p:cNvPr>
          <p:cNvSpPr/>
          <p:nvPr/>
        </p:nvSpPr>
        <p:spPr>
          <a:xfrm>
            <a:off x="560982" y="2724310"/>
            <a:ext cx="1323760" cy="38548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A0E1D5C1-432E-3C55-3C9E-8F5383BDC78F}"/>
              </a:ext>
            </a:extLst>
          </p:cNvPr>
          <p:cNvSpPr/>
          <p:nvPr/>
        </p:nvSpPr>
        <p:spPr>
          <a:xfrm>
            <a:off x="9994260" y="3350290"/>
            <a:ext cx="1487202" cy="42616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図 18" descr="建物 が含まれている画像&#10;&#10;自動的に生成された説明">
            <a:extLst>
              <a:ext uri="{FF2B5EF4-FFF2-40B4-BE49-F238E27FC236}">
                <a16:creationId xmlns:a16="http://schemas.microsoft.com/office/drawing/2014/main" id="{8700D588-74DD-CE16-5278-E67160904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99214" y="2604018"/>
            <a:ext cx="1023895" cy="682597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6841697-A378-AD70-7BCD-9C1931003C0B}"/>
              </a:ext>
            </a:extLst>
          </p:cNvPr>
          <p:cNvSpPr txBox="1"/>
          <p:nvPr/>
        </p:nvSpPr>
        <p:spPr>
          <a:xfrm>
            <a:off x="7317129" y="3272598"/>
            <a:ext cx="2495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/>
              <a:t>End device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7248B3E1-2FCC-DC0E-6361-82FFDC1E61F4}"/>
              </a:ext>
            </a:extLst>
          </p:cNvPr>
          <p:cNvSpPr/>
          <p:nvPr/>
        </p:nvSpPr>
        <p:spPr>
          <a:xfrm>
            <a:off x="7317129" y="3232547"/>
            <a:ext cx="1415505" cy="4507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1BD87A18-80D0-D408-C39B-83A20DE7A3EA}"/>
              </a:ext>
            </a:extLst>
          </p:cNvPr>
          <p:cNvSpPr txBox="1"/>
          <p:nvPr/>
        </p:nvSpPr>
        <p:spPr>
          <a:xfrm>
            <a:off x="2876971" y="2770339"/>
            <a:ext cx="1678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/>
              <a:t>Coordinator</a:t>
            </a:r>
            <a:endParaRPr kumimoji="1" lang="ja-JP" altLang="en-US" b="1" dirty="0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3145882E-AF32-A78C-4EC9-445425FA6CD4}"/>
              </a:ext>
            </a:extLst>
          </p:cNvPr>
          <p:cNvSpPr/>
          <p:nvPr/>
        </p:nvSpPr>
        <p:spPr>
          <a:xfrm>
            <a:off x="2937581" y="2724310"/>
            <a:ext cx="1411165" cy="42616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5" name="図 24" descr="建物 が含まれている画像&#10;&#10;自動的に生成された説明">
            <a:extLst>
              <a:ext uri="{FF2B5EF4-FFF2-40B4-BE49-F238E27FC236}">
                <a16:creationId xmlns:a16="http://schemas.microsoft.com/office/drawing/2014/main" id="{3AC7CCEB-620A-F203-15A0-DD76E4618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35164" y="3081989"/>
            <a:ext cx="1038509" cy="692339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37737CE6-39D1-0679-D0BF-897C48D1D253}"/>
              </a:ext>
            </a:extLst>
          </p:cNvPr>
          <p:cNvSpPr txBox="1"/>
          <p:nvPr/>
        </p:nvSpPr>
        <p:spPr>
          <a:xfrm>
            <a:off x="9115581" y="2759286"/>
            <a:ext cx="11265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𝑥 </a:t>
            </a:r>
            <a:r>
              <a:rPr lang="en-US" altLang="ja-JP" dirty="0"/>
              <a:t>[m]</a:t>
            </a:r>
            <a:endParaRPr lang="ja-JP" altLang="en-US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4C670C56-2167-EBFC-D53B-F7F02DE2BC12}"/>
              </a:ext>
            </a:extLst>
          </p:cNvPr>
          <p:cNvSpPr txBox="1"/>
          <p:nvPr/>
        </p:nvSpPr>
        <p:spPr>
          <a:xfrm>
            <a:off x="2222621" y="2233314"/>
            <a:ext cx="11265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dirty="0"/>
              <a:t>𝑥 </a:t>
            </a:r>
            <a:r>
              <a:rPr lang="en-US" altLang="ja-JP" sz="2000" dirty="0"/>
              <a:t>[m]</a:t>
            </a:r>
            <a:endParaRPr lang="ja-JP" altLang="en-US" sz="2000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810EBAE1-01CC-F444-19F8-45543EF3460D}"/>
              </a:ext>
            </a:extLst>
          </p:cNvPr>
          <p:cNvSpPr txBox="1">
            <a:spLocks/>
          </p:cNvSpPr>
          <p:nvPr/>
        </p:nvSpPr>
        <p:spPr>
          <a:xfrm>
            <a:off x="158944" y="740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/>
              <a:t>予備実験内容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50E5741-9A56-140D-5292-28E43FD421B6}"/>
              </a:ext>
            </a:extLst>
          </p:cNvPr>
          <p:cNvSpPr txBox="1"/>
          <p:nvPr/>
        </p:nvSpPr>
        <p:spPr>
          <a:xfrm>
            <a:off x="2144890" y="6301041"/>
            <a:ext cx="4156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測定方法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4511012-A5BA-BDD2-5712-8A79A86EA5BC}"/>
              </a:ext>
            </a:extLst>
          </p:cNvPr>
          <p:cNvSpPr txBox="1">
            <a:spLocks/>
          </p:cNvSpPr>
          <p:nvPr/>
        </p:nvSpPr>
        <p:spPr>
          <a:xfrm>
            <a:off x="3682315" y="6340827"/>
            <a:ext cx="4861373" cy="5586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/>
              <a:t>各距離 </a:t>
            </a:r>
            <a:r>
              <a:rPr lang="en-US" altLang="ja-JP" u="sng" dirty="0"/>
              <a:t>10</a:t>
            </a:r>
            <a:r>
              <a:rPr lang="ja-JP" altLang="en-US" u="sng" dirty="0"/>
              <a:t>パケット</a:t>
            </a:r>
            <a:r>
              <a:rPr lang="en-US" altLang="ja-JP" u="sng" dirty="0"/>
              <a:t>×10</a:t>
            </a:r>
            <a:r>
              <a:rPr lang="ja-JP" altLang="en-US" u="sng" dirty="0"/>
              <a:t>回</a:t>
            </a:r>
            <a:endParaRPr lang="en-US" altLang="ja-JP" u="sng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ja-JP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dirty="0"/>
              <a:t> 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DCB7B40-311C-EF90-E70F-F1D9527EEE39}"/>
              </a:ext>
            </a:extLst>
          </p:cNvPr>
          <p:cNvSpPr/>
          <p:nvPr/>
        </p:nvSpPr>
        <p:spPr>
          <a:xfrm>
            <a:off x="2210339" y="6275596"/>
            <a:ext cx="7238460" cy="53517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E18316AA-A674-1B17-CA63-204A8B512ADD}"/>
              </a:ext>
            </a:extLst>
          </p:cNvPr>
          <p:cNvSpPr txBox="1"/>
          <p:nvPr/>
        </p:nvSpPr>
        <p:spPr>
          <a:xfrm>
            <a:off x="8015048" y="6331898"/>
            <a:ext cx="1885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平均値</a:t>
            </a:r>
            <a:endParaRPr kumimoji="1" lang="ja-JP" altLang="en-US" sz="2800" dirty="0"/>
          </a:p>
        </p:txBody>
      </p:sp>
      <p:sp>
        <p:nvSpPr>
          <p:cNvPr id="34" name="矢印: 下 33">
            <a:extLst>
              <a:ext uri="{FF2B5EF4-FFF2-40B4-BE49-F238E27FC236}">
                <a16:creationId xmlns:a16="http://schemas.microsoft.com/office/drawing/2014/main" id="{1B125644-D297-C1A5-9257-0EE42C36AA9A}"/>
              </a:ext>
            </a:extLst>
          </p:cNvPr>
          <p:cNvSpPr/>
          <p:nvPr/>
        </p:nvSpPr>
        <p:spPr>
          <a:xfrm rot="16200000">
            <a:off x="7874821" y="6480413"/>
            <a:ext cx="280454" cy="16617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14D81F-BA37-B289-90FE-69997DD705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90" y="4289320"/>
            <a:ext cx="7125539" cy="1908935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33E05E62-B435-9333-0F1A-07879B3F66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404" y="4287091"/>
            <a:ext cx="3961209" cy="193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411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E9645762-6B1F-8994-7EF1-AC3DDE763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1177221"/>
            <a:ext cx="9717108" cy="566831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D3939B3-12D4-CBED-DF66-8AE1D5913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05" y="13652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予備実験結果 </a:t>
            </a:r>
            <a:r>
              <a:rPr kumimoji="1" lang="en-US" altLang="ja-JP" dirty="0"/>
              <a:t>(1/2)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D89D080-A7DB-691A-897C-64322DE95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610" y="6406839"/>
            <a:ext cx="2743200" cy="365125"/>
          </a:xfrm>
        </p:spPr>
        <p:txBody>
          <a:bodyPr/>
          <a:lstStyle/>
          <a:p>
            <a:fld id="{7435F68E-12F3-4BA4-A9A2-BF381C448E5D}" type="slidenum">
              <a:rPr kumimoji="1" lang="ja-JP" altLang="en-US" sz="2400" smtClean="0"/>
              <a:t>13</a:t>
            </a:fld>
            <a:endParaRPr kumimoji="1" lang="ja-JP" altLang="en-US" sz="1800" dirty="0"/>
          </a:p>
        </p:txBody>
      </p:sp>
      <p:sp>
        <p:nvSpPr>
          <p:cNvPr id="5" name="吹き出し: 円形 4">
            <a:extLst>
              <a:ext uri="{FF2B5EF4-FFF2-40B4-BE49-F238E27FC236}">
                <a16:creationId xmlns:a16="http://schemas.microsoft.com/office/drawing/2014/main" id="{50B4992D-2429-F3B0-521E-9B327446A704}"/>
              </a:ext>
            </a:extLst>
          </p:cNvPr>
          <p:cNvSpPr/>
          <p:nvPr/>
        </p:nvSpPr>
        <p:spPr>
          <a:xfrm>
            <a:off x="6210068" y="3719308"/>
            <a:ext cx="2664661" cy="1213123"/>
          </a:xfrm>
          <a:prstGeom prst="wedgeEllipseCallout">
            <a:avLst>
              <a:gd name="adj1" fmla="val -31990"/>
              <a:gd name="adj2" fmla="val 64812"/>
            </a:avLst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7BC001B-582B-DED2-9D2A-33C448C175F4}"/>
              </a:ext>
            </a:extLst>
          </p:cNvPr>
          <p:cNvSpPr txBox="1"/>
          <p:nvPr/>
        </p:nvSpPr>
        <p:spPr>
          <a:xfrm>
            <a:off x="6672877" y="3909653"/>
            <a:ext cx="17390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b="1" dirty="0"/>
              <a:t>5.5m</a:t>
            </a:r>
            <a:r>
              <a:rPr lang="ja-JP" altLang="en-US" sz="2800" b="1" dirty="0"/>
              <a:t>まで</a:t>
            </a:r>
            <a:endParaRPr lang="en-US" altLang="ja-JP" sz="2800" b="1" dirty="0"/>
          </a:p>
          <a:p>
            <a:r>
              <a:rPr lang="ja-JP" altLang="en-US" sz="2800" b="1" dirty="0"/>
              <a:t>通信可能</a:t>
            </a:r>
            <a:endParaRPr kumimoji="1" lang="en-US" altLang="ja-JP" sz="2800" b="1" dirty="0"/>
          </a:p>
        </p:txBody>
      </p:sp>
    </p:spTree>
    <p:extLst>
      <p:ext uri="{BB962C8B-B14F-4D97-AF65-F5344CB8AC3E}">
        <p14:creationId xmlns:p14="http://schemas.microsoft.com/office/powerpoint/2010/main" val="1997966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742BE-C5A6-DA75-BF25-97247A48B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グラフ, 折れ線グラフ&#10;&#10;自動的に生成された説明">
            <a:extLst>
              <a:ext uri="{FF2B5EF4-FFF2-40B4-BE49-F238E27FC236}">
                <a16:creationId xmlns:a16="http://schemas.microsoft.com/office/drawing/2014/main" id="{52BFD71B-E14D-3A34-F3E9-FC7D8AB81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91" y="1078659"/>
            <a:ext cx="9992695" cy="5829072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CB4BDC8-82B5-3D93-E5E6-3B2CCA5E1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05" y="136525"/>
            <a:ext cx="10515600" cy="1325563"/>
          </a:xfrm>
        </p:spPr>
        <p:txBody>
          <a:bodyPr/>
          <a:lstStyle/>
          <a:p>
            <a:r>
              <a:rPr lang="ja-JP" altLang="en-US" dirty="0"/>
              <a:t>予備実験結果</a:t>
            </a:r>
            <a:r>
              <a:rPr lang="en-US" altLang="ja-JP" dirty="0"/>
              <a:t> (2/2)</a:t>
            </a: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1165DFC-AB47-FF8D-5F62-DF471B3DA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610" y="6406839"/>
            <a:ext cx="2743200" cy="365125"/>
          </a:xfrm>
        </p:spPr>
        <p:txBody>
          <a:bodyPr/>
          <a:lstStyle/>
          <a:p>
            <a:fld id="{7435F68E-12F3-4BA4-A9A2-BF381C448E5D}" type="slidenum">
              <a:rPr kumimoji="1" lang="ja-JP" altLang="en-US" sz="2400" smtClean="0"/>
              <a:t>14</a:t>
            </a:fld>
            <a:endParaRPr kumimoji="1" lang="ja-JP" altLang="en-US" sz="1800" dirty="0"/>
          </a:p>
        </p:txBody>
      </p:sp>
      <p:sp>
        <p:nvSpPr>
          <p:cNvPr id="5" name="吹き出し: 円形 4">
            <a:extLst>
              <a:ext uri="{FF2B5EF4-FFF2-40B4-BE49-F238E27FC236}">
                <a16:creationId xmlns:a16="http://schemas.microsoft.com/office/drawing/2014/main" id="{1B938A7D-6FB4-27C9-3716-ED6F5627D94F}"/>
              </a:ext>
            </a:extLst>
          </p:cNvPr>
          <p:cNvSpPr/>
          <p:nvPr/>
        </p:nvSpPr>
        <p:spPr>
          <a:xfrm>
            <a:off x="6768860" y="3789872"/>
            <a:ext cx="3125277" cy="1132557"/>
          </a:xfrm>
          <a:prstGeom prst="wedgeEllipseCallout">
            <a:avLst>
              <a:gd name="adj1" fmla="val -48685"/>
              <a:gd name="adj2" fmla="val 49627"/>
            </a:avLst>
          </a:prstGeom>
          <a:solidFill>
            <a:schemeClr val="bg1"/>
          </a:solidFill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1EC180D-42CB-8F8F-8A45-3A5B1C3110AE}"/>
              </a:ext>
            </a:extLst>
          </p:cNvPr>
          <p:cNvSpPr txBox="1"/>
          <p:nvPr/>
        </p:nvSpPr>
        <p:spPr>
          <a:xfrm>
            <a:off x="7116225" y="3980421"/>
            <a:ext cx="2743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b="1" dirty="0"/>
              <a:t>急激に</a:t>
            </a:r>
            <a:endParaRPr lang="en-US" altLang="ja-JP" sz="2400" b="1" dirty="0"/>
          </a:p>
          <a:p>
            <a:r>
              <a:rPr lang="ja-JP" altLang="en-US" sz="2400" b="1" dirty="0"/>
              <a:t>大きくなっている</a:t>
            </a:r>
          </a:p>
        </p:txBody>
      </p:sp>
    </p:spTree>
    <p:extLst>
      <p:ext uri="{BB962C8B-B14F-4D97-AF65-F5344CB8AC3E}">
        <p14:creationId xmlns:p14="http://schemas.microsoft.com/office/powerpoint/2010/main" val="1895829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C25325-3857-3E44-DE69-B007398AF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178" y="109377"/>
            <a:ext cx="12228355" cy="1392928"/>
          </a:xfrm>
        </p:spPr>
        <p:txBody>
          <a:bodyPr>
            <a:normAutofit/>
          </a:bodyPr>
          <a:lstStyle/>
          <a:p>
            <a:r>
              <a:rPr lang="ja-JP" altLang="en-US" sz="4000" dirty="0"/>
              <a:t>無線マルチホップネットワークの提案と実験</a:t>
            </a:r>
            <a:endParaRPr kumimoji="1" lang="ja-JP" altLang="en-US" sz="40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C4FD40A-52DD-F6D8-8BB4-5A08E86BB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852" y="1623614"/>
            <a:ext cx="11531445" cy="47827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ja-JP" b="1" dirty="0"/>
          </a:p>
          <a:p>
            <a:pPr marL="0" indent="0">
              <a:buNone/>
            </a:pPr>
            <a:r>
              <a:rPr lang="ja-JP" altLang="en-US" sz="1100" dirty="0"/>
              <a:t>　</a:t>
            </a:r>
            <a:r>
              <a:rPr lang="ja-JP" altLang="en-US" dirty="0"/>
              <a:t>　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</a:t>
            </a:r>
            <a:endParaRPr kumimoji="1"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CBC737D-C23C-0FF1-BDB7-5B0B94DE9A86}"/>
              </a:ext>
            </a:extLst>
          </p:cNvPr>
          <p:cNvSpPr txBox="1"/>
          <p:nvPr/>
        </p:nvSpPr>
        <p:spPr>
          <a:xfrm>
            <a:off x="-115859" y="4982752"/>
            <a:ext cx="38288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水中に投下した</a:t>
            </a:r>
            <a:endParaRPr kumimoji="1" lang="en-US" altLang="ja-JP" sz="2800" dirty="0"/>
          </a:p>
          <a:p>
            <a:pPr algn="ctr"/>
            <a:r>
              <a:rPr kumimoji="1" lang="en-US" altLang="ja-JP" sz="2800" b="1" dirty="0">
                <a:solidFill>
                  <a:schemeClr val="accent6"/>
                </a:solidFill>
              </a:rPr>
              <a:t>End device</a:t>
            </a:r>
            <a:r>
              <a:rPr kumimoji="1" lang="ja-JP" altLang="en-US" sz="2800" dirty="0"/>
              <a:t>を配置</a:t>
            </a:r>
            <a:endParaRPr kumimoji="1" lang="en-US" altLang="ja-JP" sz="28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8F06010-7533-E610-C39D-090F0254277A}"/>
              </a:ext>
            </a:extLst>
          </p:cNvPr>
          <p:cNvSpPr txBox="1"/>
          <p:nvPr/>
        </p:nvSpPr>
        <p:spPr>
          <a:xfrm>
            <a:off x="3895401" y="5209608"/>
            <a:ext cx="3687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近隣に</a:t>
            </a:r>
            <a:r>
              <a:rPr lang="en-US" altLang="ja-JP" sz="2800" b="1" dirty="0">
                <a:solidFill>
                  <a:schemeClr val="accent1"/>
                </a:solidFill>
              </a:rPr>
              <a:t>R</a:t>
            </a:r>
            <a:r>
              <a:rPr kumimoji="1" lang="en-US" altLang="ja-JP" sz="2800" b="1" dirty="0">
                <a:solidFill>
                  <a:schemeClr val="accent1"/>
                </a:solidFill>
              </a:rPr>
              <a:t>outer</a:t>
            </a:r>
            <a:r>
              <a:rPr kumimoji="1" lang="ja-JP" altLang="en-US" sz="2800" dirty="0"/>
              <a:t>を設置</a:t>
            </a:r>
            <a:r>
              <a:rPr kumimoji="1" lang="en-US" altLang="ja-JP" sz="2800" dirty="0"/>
              <a:t> 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52AB1B4-68F2-C3C3-513F-234A22A541F1}"/>
              </a:ext>
            </a:extLst>
          </p:cNvPr>
          <p:cNvSpPr txBox="1"/>
          <p:nvPr/>
        </p:nvSpPr>
        <p:spPr>
          <a:xfrm>
            <a:off x="8118634" y="5167556"/>
            <a:ext cx="3501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b="1" dirty="0">
                <a:solidFill>
                  <a:srgbClr val="FF0000"/>
                </a:solidFill>
              </a:rPr>
              <a:t>C</a:t>
            </a:r>
            <a:r>
              <a:rPr kumimoji="1" lang="en-US" altLang="ja-JP" sz="2800" b="1" dirty="0">
                <a:solidFill>
                  <a:srgbClr val="FF0000"/>
                </a:solidFill>
              </a:rPr>
              <a:t>oordinator</a:t>
            </a:r>
            <a:r>
              <a:rPr kumimoji="1" lang="ja-JP" altLang="en-US" sz="2800" dirty="0"/>
              <a:t>で収集</a:t>
            </a:r>
            <a:endParaRPr kumimoji="1" lang="en-US" altLang="ja-JP" sz="2800" dirty="0"/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4BBFAAFA-7DCE-1A61-264B-7E646FEF5F3B}"/>
              </a:ext>
            </a:extLst>
          </p:cNvPr>
          <p:cNvSpPr/>
          <p:nvPr/>
        </p:nvSpPr>
        <p:spPr>
          <a:xfrm>
            <a:off x="3493527" y="5168644"/>
            <a:ext cx="437510" cy="5447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CEE7DD45-F67B-FF66-D074-389B41B41C42}"/>
              </a:ext>
            </a:extLst>
          </p:cNvPr>
          <p:cNvSpPr/>
          <p:nvPr/>
        </p:nvSpPr>
        <p:spPr>
          <a:xfrm>
            <a:off x="7681124" y="5105352"/>
            <a:ext cx="437510" cy="5447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5DFE9A1-EDC7-4636-006D-623150FFE7D7}"/>
              </a:ext>
            </a:extLst>
          </p:cNvPr>
          <p:cNvSpPr txBox="1"/>
          <p:nvPr/>
        </p:nvSpPr>
        <p:spPr>
          <a:xfrm>
            <a:off x="8232610" y="4294292"/>
            <a:ext cx="2305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b="1" dirty="0">
                <a:solidFill>
                  <a:schemeClr val="accent1"/>
                </a:solidFill>
              </a:rPr>
              <a:t>Router</a:t>
            </a:r>
            <a:endParaRPr kumimoji="1" lang="ja-JP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718317B-B0E6-277B-E42B-F6A2FAAF32F9}"/>
              </a:ext>
            </a:extLst>
          </p:cNvPr>
          <p:cNvSpPr txBox="1"/>
          <p:nvPr/>
        </p:nvSpPr>
        <p:spPr>
          <a:xfrm>
            <a:off x="5991302" y="4291559"/>
            <a:ext cx="2305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accent6"/>
                </a:solidFill>
              </a:rPr>
              <a:t>End device</a:t>
            </a:r>
            <a:endParaRPr kumimoji="1" lang="ja-JP" altLang="en-US" sz="2400" b="1" dirty="0">
              <a:solidFill>
                <a:schemeClr val="accent6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E8822471-85BF-4745-0849-D19B679D08AB}"/>
              </a:ext>
            </a:extLst>
          </p:cNvPr>
          <p:cNvSpPr txBox="1"/>
          <p:nvPr/>
        </p:nvSpPr>
        <p:spPr>
          <a:xfrm>
            <a:off x="10248926" y="4288816"/>
            <a:ext cx="201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</a:rPr>
              <a:t>Coordinator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5D4ABD72-FAF1-E37E-AC90-83C527F6D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125" y="1464516"/>
            <a:ext cx="6354798" cy="2757472"/>
          </a:xfrm>
          <a:prstGeom prst="rect">
            <a:avLst/>
          </a:prstGeom>
        </p:spPr>
      </p:pic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34E1DCE-1ABA-0598-D345-2992A960A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0" y="6373245"/>
            <a:ext cx="2743200" cy="365125"/>
          </a:xfrm>
        </p:spPr>
        <p:txBody>
          <a:bodyPr/>
          <a:lstStyle/>
          <a:p>
            <a:fld id="{EB3ECCB1-1C77-493E-9201-01DC03B7F15A}" type="slidenum">
              <a:rPr kumimoji="1" lang="ja-JP" altLang="en-US" sz="2400" smtClean="0"/>
              <a:t>15</a:t>
            </a:fld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9B35B2C-8529-41DE-C86C-D25D98D8F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9"/>
          <a:stretch/>
        </p:blipFill>
        <p:spPr>
          <a:xfrm>
            <a:off x="0" y="1351515"/>
            <a:ext cx="5720947" cy="2620129"/>
          </a:xfrm>
          <a:prstGeom prst="rect">
            <a:avLst/>
          </a:prstGeom>
        </p:spPr>
      </p:pic>
      <p:pic>
        <p:nvPicPr>
          <p:cNvPr id="7" name="図 6" descr="建物 が含まれている画像&#10;&#10;自動的に生成された説明">
            <a:extLst>
              <a:ext uri="{FF2B5EF4-FFF2-40B4-BE49-F238E27FC236}">
                <a16:creationId xmlns:a16="http://schemas.microsoft.com/office/drawing/2014/main" id="{C0FD3176-9B27-E0DB-96B5-1E83C250CD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91014">
            <a:off x="630507" y="2641893"/>
            <a:ext cx="675446" cy="450297"/>
          </a:xfrm>
          <a:prstGeom prst="rect">
            <a:avLst/>
          </a:prstGeom>
        </p:spPr>
      </p:pic>
      <p:pic>
        <p:nvPicPr>
          <p:cNvPr id="8" name="図 7" descr="建物 が含まれている画像&#10;&#10;自動的に生成された説明">
            <a:extLst>
              <a:ext uri="{FF2B5EF4-FFF2-40B4-BE49-F238E27FC236}">
                <a16:creationId xmlns:a16="http://schemas.microsoft.com/office/drawing/2014/main" id="{8101AEC2-5CC8-8EB6-7D99-798518BA26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56072" y="3408905"/>
            <a:ext cx="538130" cy="358753"/>
          </a:xfrm>
          <a:prstGeom prst="rect">
            <a:avLst/>
          </a:prstGeom>
        </p:spPr>
      </p:pic>
      <p:pic>
        <p:nvPicPr>
          <p:cNvPr id="15" name="図 14" descr="建物 が含まれている画像&#10;&#10;自動的に生成された説明">
            <a:extLst>
              <a:ext uri="{FF2B5EF4-FFF2-40B4-BE49-F238E27FC236}">
                <a16:creationId xmlns:a16="http://schemas.microsoft.com/office/drawing/2014/main" id="{86B04848-4694-739D-2E70-60825F166C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391014">
            <a:off x="3464503" y="2695493"/>
            <a:ext cx="675446" cy="450297"/>
          </a:xfrm>
          <a:prstGeom prst="rect">
            <a:avLst/>
          </a:prstGeom>
        </p:spPr>
      </p:pic>
      <p:pic>
        <p:nvPicPr>
          <p:cNvPr id="16" name="図 15" descr="建物 が含まれている画像&#10;&#10;自動的に生成された説明">
            <a:extLst>
              <a:ext uri="{FF2B5EF4-FFF2-40B4-BE49-F238E27FC236}">
                <a16:creationId xmlns:a16="http://schemas.microsoft.com/office/drawing/2014/main" id="{9F64237E-0BB5-5318-7EA4-A984A6480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457349">
            <a:off x="4142820" y="3046120"/>
            <a:ext cx="675446" cy="450297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8585A8C-9388-E825-07C5-8BF0B1A77517}"/>
              </a:ext>
            </a:extLst>
          </p:cNvPr>
          <p:cNvSpPr txBox="1"/>
          <p:nvPr/>
        </p:nvSpPr>
        <p:spPr>
          <a:xfrm>
            <a:off x="3712282" y="6237215"/>
            <a:ext cx="5294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i="0" dirty="0">
                <a:solidFill>
                  <a:srgbClr val="1D1C1D"/>
                </a:solidFill>
                <a:effectLst/>
                <a:latin typeface="NotoSansJP"/>
              </a:rPr>
              <a:t>実機実験によって動作確認</a:t>
            </a:r>
            <a:endParaRPr kumimoji="1" lang="ja-JP" altLang="en-US" sz="2800" b="1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62B2B63D-0663-7463-5CFB-3A2FA1BA4E97}"/>
              </a:ext>
            </a:extLst>
          </p:cNvPr>
          <p:cNvSpPr/>
          <p:nvPr/>
        </p:nvSpPr>
        <p:spPr>
          <a:xfrm>
            <a:off x="3712282" y="6237215"/>
            <a:ext cx="4406352" cy="4832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0508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0E5CAC-4CE7-7DD4-1DEC-B573F684C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014" y="331421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まとめ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DF03C2-2A8F-4428-8B7C-22F100D0C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014" y="5846111"/>
            <a:ext cx="4756655" cy="8309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ja-JP" altLang="en-US" sz="2400" b="1" dirty="0"/>
              <a:t>無線マルチホップネットワーク</a:t>
            </a:r>
            <a:endParaRPr lang="en-US" altLang="ja-JP" sz="2400" b="1" dirty="0"/>
          </a:p>
          <a:p>
            <a:pPr marL="0" indent="0">
              <a:buNone/>
            </a:pPr>
            <a:r>
              <a:rPr lang="ja-JP" altLang="en-US" sz="2400" dirty="0"/>
              <a:t>の提案と実験</a:t>
            </a:r>
            <a:endParaRPr lang="en-US" altLang="ja-JP" sz="24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9CF8E20-54FE-2751-42BE-1589EC8EB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26829" y="6452043"/>
            <a:ext cx="2743200" cy="365125"/>
          </a:xfrm>
        </p:spPr>
        <p:txBody>
          <a:bodyPr/>
          <a:lstStyle/>
          <a:p>
            <a:fld id="{7435F68E-12F3-4BA4-A9A2-BF381C448E5D}" type="slidenum">
              <a:rPr kumimoji="1" lang="ja-JP" altLang="en-US" sz="2400" smtClean="0"/>
              <a:t>16</a:t>
            </a:fld>
            <a:endParaRPr kumimoji="1" lang="ja-JP" altLang="en-US" sz="2400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24489A7-B508-7D9B-C6F8-DA3552CA9AEB}"/>
              </a:ext>
            </a:extLst>
          </p:cNvPr>
          <p:cNvSpPr txBox="1"/>
          <p:nvPr/>
        </p:nvSpPr>
        <p:spPr>
          <a:xfrm>
            <a:off x="276997" y="2996158"/>
            <a:ext cx="3986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u="sng" dirty="0"/>
              <a:t>小型バッテリ</a:t>
            </a:r>
            <a:r>
              <a:rPr kumimoji="1" lang="ja-JP" altLang="en-US" sz="2400" dirty="0"/>
              <a:t>が必須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55D9B66-F9CC-8681-F797-49AA382DA809}"/>
              </a:ext>
            </a:extLst>
          </p:cNvPr>
          <p:cNvSpPr txBox="1"/>
          <p:nvPr/>
        </p:nvSpPr>
        <p:spPr>
          <a:xfrm>
            <a:off x="276997" y="3798205"/>
            <a:ext cx="5470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ZigBee</a:t>
            </a:r>
            <a:r>
              <a:rPr lang="ja-JP" altLang="en-US" sz="2400" dirty="0"/>
              <a:t>を水中で使用した</a:t>
            </a:r>
            <a:r>
              <a:rPr kumimoji="1" lang="ja-JP" altLang="en-US" sz="2400" u="sng" dirty="0"/>
              <a:t>例が少ない</a:t>
            </a:r>
          </a:p>
        </p:txBody>
      </p:sp>
      <p:sp>
        <p:nvSpPr>
          <p:cNvPr id="16" name="吹き出し: 右矢印 15">
            <a:extLst>
              <a:ext uri="{FF2B5EF4-FFF2-40B4-BE49-F238E27FC236}">
                <a16:creationId xmlns:a16="http://schemas.microsoft.com/office/drawing/2014/main" id="{7A72A9EC-5893-EAB7-0573-C8A06E1F871B}"/>
              </a:ext>
            </a:extLst>
          </p:cNvPr>
          <p:cNvSpPr/>
          <p:nvPr/>
        </p:nvSpPr>
        <p:spPr>
          <a:xfrm>
            <a:off x="226207" y="1874809"/>
            <a:ext cx="6540863" cy="4846666"/>
          </a:xfrm>
          <a:prstGeom prst="rightArrowCallout">
            <a:avLst>
              <a:gd name="adj1" fmla="val 27855"/>
              <a:gd name="adj2" fmla="val 29245"/>
              <a:gd name="adj3" fmla="val 21270"/>
              <a:gd name="adj4" fmla="val 75846"/>
            </a:avLst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矢印: 山形 16">
            <a:extLst>
              <a:ext uri="{FF2B5EF4-FFF2-40B4-BE49-F238E27FC236}">
                <a16:creationId xmlns:a16="http://schemas.microsoft.com/office/drawing/2014/main" id="{0C902C23-D4D8-6AB5-C854-07444A4C32BD}"/>
              </a:ext>
            </a:extLst>
          </p:cNvPr>
          <p:cNvSpPr/>
          <p:nvPr/>
        </p:nvSpPr>
        <p:spPr>
          <a:xfrm>
            <a:off x="6096000" y="1874808"/>
            <a:ext cx="6008462" cy="4846666"/>
          </a:xfrm>
          <a:prstGeom prst="chevron">
            <a:avLst>
              <a:gd name="adj" fmla="val 22841"/>
            </a:avLst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DB75562D-F75E-151C-9889-5F3D2B551492}"/>
              </a:ext>
            </a:extLst>
          </p:cNvPr>
          <p:cNvSpPr txBox="1"/>
          <p:nvPr/>
        </p:nvSpPr>
        <p:spPr>
          <a:xfrm>
            <a:off x="7198431" y="2781987"/>
            <a:ext cx="4086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ja-JP" altLang="en-US" sz="2400" dirty="0"/>
              <a:t>低消費電力の</a:t>
            </a:r>
            <a:r>
              <a:rPr lang="en-US" altLang="ja-JP" sz="2400" b="1" dirty="0"/>
              <a:t>ZigBee</a:t>
            </a:r>
            <a:r>
              <a:rPr lang="ja-JP" altLang="en-US" sz="2400" dirty="0"/>
              <a:t>を使用</a:t>
            </a:r>
            <a:endParaRPr lang="en-US" altLang="ja-JP" sz="24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5C291D7-507C-770D-3B35-529D5E4220F1}"/>
              </a:ext>
            </a:extLst>
          </p:cNvPr>
          <p:cNvSpPr txBox="1"/>
          <p:nvPr/>
        </p:nvSpPr>
        <p:spPr>
          <a:xfrm>
            <a:off x="7198431" y="3761798"/>
            <a:ext cx="4716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ja-JP" altLang="en-US" sz="2400" b="1" dirty="0"/>
              <a:t>水中からの通信可能距離を測定</a:t>
            </a:r>
            <a:endParaRPr lang="en-US" altLang="ja-JP" sz="2400" b="1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CEF7767-E74E-BFBA-4ADB-C42C681B73AB}"/>
              </a:ext>
            </a:extLst>
          </p:cNvPr>
          <p:cNvSpPr txBox="1"/>
          <p:nvPr/>
        </p:nvSpPr>
        <p:spPr>
          <a:xfrm>
            <a:off x="7115586" y="4641235"/>
            <a:ext cx="46224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/>
              <a:t>5.5m</a:t>
            </a:r>
            <a:r>
              <a:rPr kumimoji="1" lang="ja-JP" altLang="en-US" sz="2400" dirty="0"/>
              <a:t>まで通信可能</a:t>
            </a:r>
            <a:endParaRPr kumimoji="1" lang="en-US" altLang="ja-JP" sz="2400" dirty="0"/>
          </a:p>
          <a:p>
            <a:r>
              <a:rPr lang="ja-JP" altLang="en-US" sz="2400" b="1" dirty="0"/>
              <a:t>約</a:t>
            </a:r>
            <a:r>
              <a:rPr lang="en-US" altLang="ja-JP" sz="2400" b="1" dirty="0"/>
              <a:t>4</a:t>
            </a:r>
            <a:r>
              <a:rPr kumimoji="1" lang="en-US" altLang="ja-JP" sz="2400" b="1" dirty="0"/>
              <a:t>0%</a:t>
            </a:r>
            <a:r>
              <a:rPr kumimoji="1" lang="ja-JP" altLang="en-US" sz="2400" dirty="0"/>
              <a:t>のパケットロス率が発生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3F42D83-02E6-1D01-6968-CDD01ADD4A10}"/>
              </a:ext>
            </a:extLst>
          </p:cNvPr>
          <p:cNvSpPr txBox="1"/>
          <p:nvPr/>
        </p:nvSpPr>
        <p:spPr>
          <a:xfrm>
            <a:off x="6346045" y="5846111"/>
            <a:ext cx="4977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パケットロスなく</a:t>
            </a:r>
            <a:r>
              <a:rPr kumimoji="1" lang="en-US" altLang="ja-JP" sz="2400" b="1" dirty="0"/>
              <a:t>6m</a:t>
            </a:r>
            <a:r>
              <a:rPr lang="ja-JP" altLang="en-US" sz="2400" b="1" dirty="0"/>
              <a:t>以上通信可能</a:t>
            </a:r>
            <a:endParaRPr kumimoji="1" lang="ja-JP" altLang="en-US" sz="2400" b="1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07DC6C6-0CD7-C2DF-734C-15E7EA4EF445}"/>
              </a:ext>
            </a:extLst>
          </p:cNvPr>
          <p:cNvSpPr txBox="1"/>
          <p:nvPr/>
        </p:nvSpPr>
        <p:spPr>
          <a:xfrm>
            <a:off x="328014" y="4599615"/>
            <a:ext cx="6160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u="sng" dirty="0"/>
              <a:t>水中に投下した</a:t>
            </a:r>
            <a:r>
              <a:rPr lang="en-US" altLang="ja-JP" sz="2400" dirty="0"/>
              <a:t>End device</a:t>
            </a:r>
            <a:r>
              <a:rPr lang="ja-JP" altLang="en-US" sz="2400" dirty="0"/>
              <a:t>と</a:t>
            </a:r>
            <a:endParaRPr lang="en-US" altLang="ja-JP" sz="2400" dirty="0"/>
          </a:p>
          <a:p>
            <a:r>
              <a:rPr kumimoji="1" lang="ja-JP" altLang="en-US" sz="2400" u="sng" dirty="0"/>
              <a:t>水槽外</a:t>
            </a:r>
            <a:r>
              <a:rPr kumimoji="1" lang="ja-JP" altLang="en-US" sz="2400" dirty="0"/>
              <a:t>の</a:t>
            </a:r>
            <a:r>
              <a:rPr kumimoji="1" lang="en-US" altLang="ja-JP" sz="2400" dirty="0"/>
              <a:t>Coordinator</a:t>
            </a:r>
            <a:r>
              <a:rPr kumimoji="1" lang="ja-JP" altLang="en-US" sz="2400" dirty="0"/>
              <a:t>と</a:t>
            </a:r>
            <a:r>
              <a:rPr lang="ja-JP" altLang="en-US" sz="2400" dirty="0"/>
              <a:t>の予備実験</a:t>
            </a:r>
            <a:endParaRPr kumimoji="1" lang="en-US" altLang="ja-JP" sz="24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A876A62-55E1-58F9-17AF-7B2AFBEBEC18}"/>
              </a:ext>
            </a:extLst>
          </p:cNvPr>
          <p:cNvSpPr txBox="1"/>
          <p:nvPr/>
        </p:nvSpPr>
        <p:spPr>
          <a:xfrm>
            <a:off x="328014" y="1996729"/>
            <a:ext cx="4676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水質センサと通信モジュールが</a:t>
            </a:r>
            <a:r>
              <a:rPr kumimoji="1" lang="ja-JP" altLang="en-US" sz="2400" u="sng" dirty="0"/>
              <a:t>有線接続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C305B7DE-6B36-0E89-4186-8160AFCE4428}"/>
              </a:ext>
            </a:extLst>
          </p:cNvPr>
          <p:cNvSpPr txBox="1"/>
          <p:nvPr/>
        </p:nvSpPr>
        <p:spPr>
          <a:xfrm>
            <a:off x="6677714" y="2024859"/>
            <a:ext cx="4676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一体化</a:t>
            </a:r>
            <a:r>
              <a:rPr kumimoji="1" lang="ja-JP" altLang="en-US" sz="2400" dirty="0"/>
              <a:t>により解決</a:t>
            </a:r>
          </a:p>
        </p:txBody>
      </p:sp>
    </p:spTree>
    <p:extLst>
      <p:ext uri="{BB962C8B-B14F-4D97-AF65-F5344CB8AC3E}">
        <p14:creationId xmlns:p14="http://schemas.microsoft.com/office/powerpoint/2010/main" val="139794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図 52" descr="電子レンジ, オーブン, 座る, 窓 が含まれている画像&#10;&#10;自動的に生成された説明">
            <a:extLst>
              <a:ext uri="{FF2B5EF4-FFF2-40B4-BE49-F238E27FC236}">
                <a16:creationId xmlns:a16="http://schemas.microsoft.com/office/drawing/2014/main" id="{B42C9CDF-2519-1899-9BAC-69CF2D066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555" y="997983"/>
            <a:ext cx="3272089" cy="254381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0259CA4-19C0-0A6B-96F4-060BD52FB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560" y="90244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今後の予定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F85BF11-D2CC-B3B0-3FA1-E6140CF5D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234" y="1839237"/>
            <a:ext cx="11368759" cy="5220605"/>
          </a:xfrm>
        </p:spPr>
        <p:txBody>
          <a:bodyPr>
            <a:normAutofit/>
          </a:bodyPr>
          <a:lstStyle/>
          <a:p>
            <a:r>
              <a:rPr lang="ja-JP" altLang="en-US" dirty="0"/>
              <a:t>様々な水槽での実験</a:t>
            </a:r>
            <a:endParaRPr kumimoji="1" lang="en-US" altLang="ja-JP" dirty="0"/>
          </a:p>
          <a:p>
            <a:pPr marL="0" indent="0">
              <a:buNone/>
            </a:pPr>
            <a:r>
              <a:rPr kumimoji="1" lang="ja-JP" altLang="en-US" dirty="0"/>
              <a:t>　距離 </a:t>
            </a:r>
            <a:r>
              <a:rPr lang="ja-JP" altLang="en-US" dirty="0"/>
              <a:t>𝑥 </a:t>
            </a:r>
            <a:r>
              <a:rPr kumimoji="1" lang="ja-JP" altLang="en-US" dirty="0"/>
              <a:t>による電波強度の</a:t>
            </a:r>
            <a:r>
              <a:rPr lang="ja-JP" altLang="en-US" dirty="0"/>
              <a:t>測定</a:t>
            </a:r>
            <a:endParaRPr kumimoji="1" lang="en-US" altLang="ja-JP" sz="3200" dirty="0"/>
          </a:p>
          <a:p>
            <a:pPr marL="0" indent="0">
              <a:buNone/>
            </a:pPr>
            <a:r>
              <a:rPr lang="ja-JP" altLang="en-US" dirty="0"/>
              <a:t>　</a:t>
            </a:r>
            <a:endParaRPr kumimoji="1"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r>
              <a:rPr kumimoji="1" lang="ja-JP" altLang="en-US" dirty="0"/>
              <a:t>実</a:t>
            </a:r>
            <a:r>
              <a:rPr lang="ja-JP" altLang="en-US" dirty="0"/>
              <a:t>環境</a:t>
            </a:r>
            <a:r>
              <a:rPr kumimoji="1" lang="ja-JP" altLang="en-US" dirty="0"/>
              <a:t>で</a:t>
            </a:r>
            <a:r>
              <a:rPr lang="ja-JP" altLang="en-US" dirty="0"/>
              <a:t>本</a:t>
            </a:r>
            <a:r>
              <a:rPr kumimoji="1" lang="ja-JP" altLang="en-US" dirty="0"/>
              <a:t>実験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sz="2400" dirty="0"/>
              <a:t>　</a:t>
            </a:r>
            <a:r>
              <a:rPr lang="en-US" altLang="ja-JP" sz="2400" dirty="0"/>
              <a:t>- </a:t>
            </a:r>
            <a:r>
              <a:rPr lang="ja-JP" altLang="en-US" sz="2400" dirty="0"/>
              <a:t>数多くの水槽と床の浸水による湿度の影響</a:t>
            </a:r>
            <a:endParaRPr lang="en-US" altLang="ja-JP" sz="2400" dirty="0"/>
          </a:p>
          <a:p>
            <a:pPr marL="0" indent="0">
              <a:buNone/>
            </a:pPr>
            <a:r>
              <a:rPr lang="ja-JP" altLang="en-US" sz="2400" dirty="0"/>
              <a:t>　</a:t>
            </a:r>
            <a:r>
              <a:rPr lang="en-US" altLang="ja-JP" sz="2400" dirty="0"/>
              <a:t>-</a:t>
            </a:r>
            <a:r>
              <a:rPr lang="ja-JP" altLang="en-US" sz="2400" dirty="0"/>
              <a:t> 微生物や餌が入った海水による影響</a:t>
            </a:r>
            <a:endParaRPr lang="en-US" altLang="ja-JP" sz="2400" dirty="0"/>
          </a:p>
          <a:p>
            <a:pPr marL="0" indent="0">
              <a:buNone/>
            </a:pPr>
            <a:r>
              <a:rPr lang="ja-JP" altLang="en-US" sz="2400" dirty="0"/>
              <a:t>　</a:t>
            </a:r>
            <a:r>
              <a:rPr lang="en-US" altLang="ja-JP" sz="2400" dirty="0"/>
              <a:t>-</a:t>
            </a:r>
            <a:r>
              <a:rPr lang="ja-JP" altLang="en-US" sz="2400" dirty="0"/>
              <a:t> 長期間の養殖場で得たデータによる信頼性</a:t>
            </a:r>
            <a:endParaRPr lang="en-US" altLang="ja-JP" sz="2400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22CDF3B-089E-6C6E-5E68-85651A58C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F68E-12F3-4BA4-A9A2-BF381C448E5D}" type="slidenum">
              <a:rPr kumimoji="1" lang="ja-JP" altLang="en-US" sz="2400" smtClean="0"/>
              <a:t>17</a:t>
            </a:fld>
            <a:endParaRPr kumimoji="1" lang="ja-JP" altLang="en-US" sz="2000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ED0BCC33-492B-17F0-9880-D3D74FD4DD90}"/>
              </a:ext>
            </a:extLst>
          </p:cNvPr>
          <p:cNvSpPr txBox="1"/>
          <p:nvPr/>
        </p:nvSpPr>
        <p:spPr>
          <a:xfrm>
            <a:off x="7980744" y="2372609"/>
            <a:ext cx="998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/>
              <a:t>ノード</a:t>
            </a: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B87F439B-3BCE-B726-1D7A-BF01CC3F4D90}"/>
              </a:ext>
            </a:extLst>
          </p:cNvPr>
          <p:cNvSpPr/>
          <p:nvPr/>
        </p:nvSpPr>
        <p:spPr>
          <a:xfrm>
            <a:off x="8032687" y="2324633"/>
            <a:ext cx="782793" cy="4639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矢印: 上下 36">
            <a:extLst>
              <a:ext uri="{FF2B5EF4-FFF2-40B4-BE49-F238E27FC236}">
                <a16:creationId xmlns:a16="http://schemas.microsoft.com/office/drawing/2014/main" id="{F7AE15EB-0B45-5C9B-58B4-CBA64D0E7A82}"/>
              </a:ext>
            </a:extLst>
          </p:cNvPr>
          <p:cNvSpPr/>
          <p:nvPr/>
        </p:nvSpPr>
        <p:spPr>
          <a:xfrm>
            <a:off x="8254495" y="2757859"/>
            <a:ext cx="306519" cy="419554"/>
          </a:xfrm>
          <a:prstGeom prst="up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矢印: 上下 37">
            <a:extLst>
              <a:ext uri="{FF2B5EF4-FFF2-40B4-BE49-F238E27FC236}">
                <a16:creationId xmlns:a16="http://schemas.microsoft.com/office/drawing/2014/main" id="{7F5D5759-1AFD-F6A1-B143-7B7BE48D3E5E}"/>
              </a:ext>
            </a:extLst>
          </p:cNvPr>
          <p:cNvSpPr/>
          <p:nvPr/>
        </p:nvSpPr>
        <p:spPr>
          <a:xfrm rot="5400000">
            <a:off x="9128177" y="2123631"/>
            <a:ext cx="306519" cy="792552"/>
          </a:xfrm>
          <a:prstGeom prst="up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矢印: 上下 38">
            <a:extLst>
              <a:ext uri="{FF2B5EF4-FFF2-40B4-BE49-F238E27FC236}">
                <a16:creationId xmlns:a16="http://schemas.microsoft.com/office/drawing/2014/main" id="{53DEA7F0-435B-0607-4FC7-2F7CF49F6AF9}"/>
              </a:ext>
            </a:extLst>
          </p:cNvPr>
          <p:cNvSpPr/>
          <p:nvPr/>
        </p:nvSpPr>
        <p:spPr>
          <a:xfrm rot="5400000">
            <a:off x="7433395" y="2121839"/>
            <a:ext cx="306519" cy="788178"/>
          </a:xfrm>
          <a:prstGeom prst="up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74BC34EA-AC61-D869-F6FD-A0A53FBC7EDE}"/>
              </a:ext>
            </a:extLst>
          </p:cNvPr>
          <p:cNvSpPr txBox="1"/>
          <p:nvPr/>
        </p:nvSpPr>
        <p:spPr>
          <a:xfrm>
            <a:off x="7420772" y="2009889"/>
            <a:ext cx="802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𝑥 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858283CB-FF4A-1DD3-F6B7-06D17747445C}"/>
              </a:ext>
            </a:extLst>
          </p:cNvPr>
          <p:cNvSpPr txBox="1"/>
          <p:nvPr/>
        </p:nvSpPr>
        <p:spPr>
          <a:xfrm>
            <a:off x="9132548" y="2030841"/>
            <a:ext cx="802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𝑥 </a:t>
            </a:r>
          </a:p>
        </p:txBody>
      </p:sp>
      <p:sp>
        <p:nvSpPr>
          <p:cNvPr id="44" name="矢印: 上下 43">
            <a:extLst>
              <a:ext uri="{FF2B5EF4-FFF2-40B4-BE49-F238E27FC236}">
                <a16:creationId xmlns:a16="http://schemas.microsoft.com/office/drawing/2014/main" id="{0D4BC8C3-78FC-6806-8212-8402388E4893}"/>
              </a:ext>
            </a:extLst>
          </p:cNvPr>
          <p:cNvSpPr/>
          <p:nvPr/>
        </p:nvSpPr>
        <p:spPr>
          <a:xfrm>
            <a:off x="8254494" y="1888815"/>
            <a:ext cx="306519" cy="419554"/>
          </a:xfrm>
          <a:prstGeom prst="up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2D8CA64-6B01-1C31-C80F-98531F0D4083}"/>
              </a:ext>
            </a:extLst>
          </p:cNvPr>
          <p:cNvSpPr txBox="1"/>
          <p:nvPr/>
        </p:nvSpPr>
        <p:spPr>
          <a:xfrm>
            <a:off x="8578189" y="1761857"/>
            <a:ext cx="802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𝑥 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42A36FE-AFA9-6B4F-00DE-5B61428DF569}"/>
              </a:ext>
            </a:extLst>
          </p:cNvPr>
          <p:cNvSpPr txBox="1"/>
          <p:nvPr/>
        </p:nvSpPr>
        <p:spPr>
          <a:xfrm>
            <a:off x="8596919" y="2642360"/>
            <a:ext cx="802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/>
              <a:t>𝑥 </a:t>
            </a:r>
          </a:p>
        </p:txBody>
      </p:sp>
    </p:spTree>
    <p:extLst>
      <p:ext uri="{BB962C8B-B14F-4D97-AF65-F5344CB8AC3E}">
        <p14:creationId xmlns:p14="http://schemas.microsoft.com/office/powerpoint/2010/main" val="2211860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6A7B07-AD1D-34D0-330D-05C468DF7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36" y="219270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目次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B433FF8-1F68-D1C1-D895-CE9E935EF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762" y="1464162"/>
            <a:ext cx="10804038" cy="5257313"/>
          </a:xfrm>
        </p:spPr>
        <p:txBody>
          <a:bodyPr>
            <a:normAutofit/>
          </a:bodyPr>
          <a:lstStyle/>
          <a:p>
            <a:r>
              <a:rPr lang="ja-JP" altLang="en-US" sz="3000" dirty="0"/>
              <a:t>研究背景</a:t>
            </a:r>
            <a:endParaRPr lang="en-US" altLang="ja-JP" sz="3000" dirty="0"/>
          </a:p>
          <a:p>
            <a:pPr marL="0" indent="0">
              <a:buNone/>
            </a:pPr>
            <a:r>
              <a:rPr lang="en-US" altLang="ja-JP" sz="3000" dirty="0"/>
              <a:t> </a:t>
            </a:r>
            <a:r>
              <a:rPr lang="en-US" altLang="ja-JP" sz="2400" dirty="0"/>
              <a:t>- </a:t>
            </a:r>
            <a:r>
              <a:rPr lang="ja-JP" altLang="en-US" sz="2400" dirty="0"/>
              <a:t>農林水産業への</a:t>
            </a:r>
            <a:r>
              <a:rPr lang="en-US" altLang="ja-JP" sz="2400" dirty="0"/>
              <a:t>IoT</a:t>
            </a:r>
            <a:r>
              <a:rPr lang="ja-JP" altLang="en-US" sz="2400" dirty="0"/>
              <a:t>技術の適用</a:t>
            </a:r>
            <a:endParaRPr lang="en-US" altLang="ja-JP" sz="2400" dirty="0"/>
          </a:p>
          <a:p>
            <a:pPr marL="0" indent="0">
              <a:buNone/>
            </a:pPr>
            <a:r>
              <a:rPr kumimoji="1" lang="ja-JP" altLang="en-US" sz="2400" dirty="0"/>
              <a:t> </a:t>
            </a:r>
            <a:r>
              <a:rPr kumimoji="1" lang="en-US" altLang="ja-JP" sz="2400" dirty="0"/>
              <a:t>- </a:t>
            </a:r>
            <a:r>
              <a:rPr kumimoji="1" lang="ja-JP" altLang="en-US" sz="2400" dirty="0"/>
              <a:t>牡蠣養殖の過程</a:t>
            </a:r>
            <a:endParaRPr kumimoji="1" lang="en-US" altLang="ja-JP" sz="2400" dirty="0"/>
          </a:p>
          <a:p>
            <a:r>
              <a:rPr lang="ja-JP" altLang="en-US" sz="3000" dirty="0"/>
              <a:t>関連研究</a:t>
            </a:r>
            <a:endParaRPr lang="en-US" altLang="ja-JP" sz="3000" dirty="0"/>
          </a:p>
          <a:p>
            <a:r>
              <a:rPr lang="ja-JP" altLang="en-US" sz="3000" dirty="0"/>
              <a:t>予備実験</a:t>
            </a:r>
            <a:endParaRPr lang="en-US" altLang="ja-JP" sz="3000" dirty="0"/>
          </a:p>
          <a:p>
            <a:r>
              <a:rPr lang="ja-JP" altLang="en-US" sz="3000" dirty="0"/>
              <a:t>無線マルチホップネットワークの提案と実験</a:t>
            </a:r>
            <a:endParaRPr lang="en-US" altLang="ja-JP" sz="3000" dirty="0"/>
          </a:p>
          <a:p>
            <a:r>
              <a:rPr kumimoji="1" lang="ja-JP" altLang="en-US" sz="3000" dirty="0"/>
              <a:t>まとめ</a:t>
            </a:r>
            <a:r>
              <a:rPr lang="ja-JP" altLang="en-US" sz="3000" dirty="0"/>
              <a:t>と今後の課題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D804611-0E37-5939-216D-5C5CDE5C9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F68E-12F3-4BA4-A9A2-BF381C448E5D}" type="slidenum">
              <a:rPr kumimoji="1" lang="ja-JP" altLang="en-US" sz="2400" smtClean="0"/>
              <a:t>2</a:t>
            </a:fld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55986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FA02B2-6036-0FD3-8149-3F75D2D9C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83" y="237038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研究背景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A9DA34A-2E14-B044-BBC2-FE0A3C3AB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931" y="1376735"/>
            <a:ext cx="5214792" cy="4463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ja-JP" altLang="en-US" dirty="0"/>
              <a:t>農林水産業への</a:t>
            </a:r>
            <a:r>
              <a:rPr kumimoji="1" lang="en-US" altLang="ja-JP" dirty="0"/>
              <a:t>IoT</a:t>
            </a:r>
            <a:r>
              <a:rPr kumimoji="1" lang="ja-JP" altLang="en-US" dirty="0"/>
              <a:t>技術の適用</a:t>
            </a:r>
            <a:endParaRPr kumimoji="1"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C80ADAC-B603-CA7E-2729-60D0D69F7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1602" y="6367660"/>
            <a:ext cx="2743200" cy="365125"/>
          </a:xfrm>
        </p:spPr>
        <p:txBody>
          <a:bodyPr/>
          <a:lstStyle/>
          <a:p>
            <a:fld id="{7435F68E-12F3-4BA4-A9A2-BF381C448E5D}" type="slidenum">
              <a:rPr kumimoji="1" lang="ja-JP" altLang="en-US" sz="2400" smtClean="0"/>
              <a:t>3</a:t>
            </a:fld>
            <a:endParaRPr kumimoji="1" lang="ja-JP" altLang="en-US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DE81AB2-22B1-A619-8636-E6B1D1EE3D7B}"/>
              </a:ext>
            </a:extLst>
          </p:cNvPr>
          <p:cNvSpPr txBox="1"/>
          <p:nvPr/>
        </p:nvSpPr>
        <p:spPr>
          <a:xfrm>
            <a:off x="428683" y="5242173"/>
            <a:ext cx="4463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自動化して高品質と高収穫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2362AC4-2610-F62A-6B22-E30FF26B9084}"/>
              </a:ext>
            </a:extLst>
          </p:cNvPr>
          <p:cNvSpPr txBox="1"/>
          <p:nvPr/>
        </p:nvSpPr>
        <p:spPr>
          <a:xfrm>
            <a:off x="6326937" y="1895527"/>
            <a:ext cx="1509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u="sng" dirty="0"/>
              <a:t>林業</a:t>
            </a:r>
            <a:r>
              <a:rPr lang="en-US" altLang="ja-JP" sz="2800" u="sng" dirty="0"/>
              <a:t>[2]</a:t>
            </a:r>
            <a:endParaRPr kumimoji="1" lang="ja-JP" altLang="en-US" sz="2800" u="sng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A497820-4D5F-EA4D-7BC7-0F2C314D717E}"/>
              </a:ext>
            </a:extLst>
          </p:cNvPr>
          <p:cNvSpPr txBox="1"/>
          <p:nvPr/>
        </p:nvSpPr>
        <p:spPr>
          <a:xfrm>
            <a:off x="9581098" y="1879288"/>
            <a:ext cx="1818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u="sng" dirty="0"/>
              <a:t>水産業</a:t>
            </a:r>
            <a:r>
              <a:rPr lang="en-US" altLang="ja-JP" sz="2800" u="sng" dirty="0"/>
              <a:t>[3]</a:t>
            </a:r>
            <a:endParaRPr kumimoji="1" lang="ja-JP" altLang="en-US" sz="2800" u="sng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10D834E-A79D-C067-7ED1-5E0808F37F3C}"/>
              </a:ext>
            </a:extLst>
          </p:cNvPr>
          <p:cNvSpPr txBox="1"/>
          <p:nvPr/>
        </p:nvSpPr>
        <p:spPr>
          <a:xfrm>
            <a:off x="-35133" y="6343963"/>
            <a:ext cx="10628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00" dirty="0"/>
              <a:t>[1] </a:t>
            </a:r>
            <a:r>
              <a:rPr kumimoji="1" lang="ja-JP" altLang="en-US" sz="1000" dirty="0"/>
              <a:t>クレバリアグリ株式会社，“</a:t>
            </a:r>
            <a:r>
              <a:rPr lang="en-US" altLang="ja-JP" sz="1000" b="0" i="0" dirty="0">
                <a:solidFill>
                  <a:srgbClr val="333333"/>
                </a:solidFill>
                <a:effectLst/>
                <a:latin typeface="游ゴシック体"/>
              </a:rPr>
              <a:t>IoT</a:t>
            </a:r>
            <a:r>
              <a:rPr lang="ja-JP" altLang="en-US" sz="1000" b="0" i="0" dirty="0">
                <a:solidFill>
                  <a:srgbClr val="333333"/>
                </a:solidFill>
                <a:effectLst/>
                <a:latin typeface="游ゴシック体"/>
              </a:rPr>
              <a:t>＋</a:t>
            </a:r>
            <a:r>
              <a:rPr lang="en-US" altLang="ja-JP" sz="1000" b="0" i="0" dirty="0">
                <a:solidFill>
                  <a:srgbClr val="333333"/>
                </a:solidFill>
                <a:effectLst/>
                <a:latin typeface="游ゴシック体"/>
              </a:rPr>
              <a:t>AI</a:t>
            </a:r>
            <a:r>
              <a:rPr lang="ja-JP" altLang="en-US" sz="1000" b="0" i="0" dirty="0">
                <a:solidFill>
                  <a:srgbClr val="333333"/>
                </a:solidFill>
                <a:effectLst/>
                <a:latin typeface="游ゴシック体"/>
              </a:rPr>
              <a:t>による農業の専門家のための農業クラウドサービス開始</a:t>
            </a:r>
            <a:r>
              <a:rPr kumimoji="1" lang="ja-JP" altLang="en-US" sz="1000" dirty="0"/>
              <a:t>”，</a:t>
            </a:r>
            <a:r>
              <a:rPr kumimoji="1" lang="en-US" altLang="ja-JP" sz="1000" dirty="0"/>
              <a:t>2018</a:t>
            </a:r>
            <a:r>
              <a:rPr kumimoji="1" lang="ja-JP" altLang="en-US" sz="1000" dirty="0"/>
              <a:t>，</a:t>
            </a:r>
            <a:r>
              <a:rPr kumimoji="1" lang="en-US" altLang="ja-JP" sz="1000" dirty="0"/>
              <a:t>https://clevagri.com/20180301press/</a:t>
            </a:r>
          </a:p>
          <a:p>
            <a:r>
              <a:rPr lang="en-US" altLang="ja-JP" sz="1000" dirty="0"/>
              <a:t>[2]</a:t>
            </a:r>
            <a:r>
              <a:rPr lang="ja-JP" altLang="en-US" sz="1000" b="0" i="0" dirty="0">
                <a:solidFill>
                  <a:srgbClr val="000000"/>
                </a:solidFill>
                <a:effectLst/>
                <a:latin typeface="Noto Sans Japanese"/>
              </a:rPr>
              <a:t>株式会社 小松製作所</a:t>
            </a:r>
            <a:r>
              <a:rPr lang="ja-JP" altLang="en-US" sz="1000" dirty="0"/>
              <a:t>，“コマツのスマート林業と林業機械”，</a:t>
            </a:r>
            <a:r>
              <a:rPr lang="en-US" altLang="ja-JP" sz="1000" dirty="0"/>
              <a:t>2021</a:t>
            </a:r>
            <a:r>
              <a:rPr lang="ja-JP" altLang="en-US" sz="1000" dirty="0"/>
              <a:t>，</a:t>
            </a:r>
            <a:r>
              <a:rPr lang="en-US" altLang="ja-JP" sz="1000" dirty="0"/>
              <a:t>https://www.cas.go.jp/jp/seisaku/seicho/wgkaisai/nougyou_dai2/siryou2.pdf</a:t>
            </a:r>
          </a:p>
          <a:p>
            <a:r>
              <a:rPr lang="en-US" altLang="ja-JP" sz="1000" dirty="0"/>
              <a:t>[3] KDDI </a:t>
            </a:r>
            <a:r>
              <a:rPr lang="ja-JP" altLang="en-US" sz="1000" dirty="0"/>
              <a:t>株 式 会 社</a:t>
            </a:r>
            <a:r>
              <a:rPr lang="en-US" altLang="ja-JP" sz="1000" dirty="0"/>
              <a:t>, ”KDDI </a:t>
            </a:r>
            <a:r>
              <a:rPr lang="ja-JP" altLang="en-US" sz="1000" dirty="0"/>
              <a:t>が 取 組むスマート漁業”</a:t>
            </a:r>
            <a:r>
              <a:rPr lang="en-US" altLang="ja-JP" sz="1000" dirty="0"/>
              <a:t>,  2019</a:t>
            </a:r>
            <a:r>
              <a:rPr lang="ja-JP" altLang="en-US" sz="1000" dirty="0"/>
              <a:t>，</a:t>
            </a:r>
            <a:r>
              <a:rPr lang="en-US" altLang="ja-JP" sz="1000" dirty="0"/>
              <a:t>https://www.kantei.go.jp/jp/singi/keizaisaisei/miraitoshikaigi/suishinkaigo2018/nourin/dai13/siryou3.pdf</a:t>
            </a:r>
            <a:endParaRPr kumimoji="1" lang="ja-JP" altLang="en-US" sz="1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14853FB-8378-1B84-B18A-FCF797EC6F25}"/>
              </a:ext>
            </a:extLst>
          </p:cNvPr>
          <p:cNvSpPr txBox="1"/>
          <p:nvPr/>
        </p:nvSpPr>
        <p:spPr>
          <a:xfrm>
            <a:off x="2072360" y="1895527"/>
            <a:ext cx="1509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u="sng" dirty="0"/>
              <a:t>農業</a:t>
            </a:r>
            <a:r>
              <a:rPr lang="en-US" altLang="ja-JP" sz="2800" u="sng" dirty="0"/>
              <a:t>[1]</a:t>
            </a:r>
            <a:endParaRPr kumimoji="1" lang="ja-JP" altLang="en-US" sz="2800" u="sng" dirty="0"/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CF5CE63B-28D2-54A1-569A-DAB8F09E451F}"/>
              </a:ext>
            </a:extLst>
          </p:cNvPr>
          <p:cNvSpPr/>
          <p:nvPr/>
        </p:nvSpPr>
        <p:spPr>
          <a:xfrm rot="5400000">
            <a:off x="2318258" y="4823629"/>
            <a:ext cx="305759" cy="509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CD90ECAA-4CAB-E38F-32FD-99E042443D95}"/>
              </a:ext>
            </a:extLst>
          </p:cNvPr>
          <p:cNvSpPr txBox="1"/>
          <p:nvPr/>
        </p:nvSpPr>
        <p:spPr>
          <a:xfrm>
            <a:off x="-66150" y="2493364"/>
            <a:ext cx="5452741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作物に設置しているセンサと</a:t>
            </a:r>
            <a:endParaRPr lang="en-US" altLang="ja-JP" sz="2800" dirty="0"/>
          </a:p>
          <a:p>
            <a:pPr algn="ctr"/>
            <a:r>
              <a:rPr lang="ja-JP" altLang="en-US" sz="2800" dirty="0"/>
              <a:t>カメラで得たデータを収集</a:t>
            </a:r>
            <a:endParaRPr lang="en-US" altLang="ja-JP" sz="2800" dirty="0"/>
          </a:p>
          <a:p>
            <a:pPr algn="ctr"/>
            <a:endParaRPr lang="en-US" altLang="ja-JP" sz="2000" dirty="0"/>
          </a:p>
          <a:p>
            <a:pPr algn="ctr"/>
            <a:r>
              <a:rPr lang="en-US" altLang="ja-JP" sz="2800" dirty="0"/>
              <a:t>AI</a:t>
            </a:r>
            <a:r>
              <a:rPr lang="ja-JP" altLang="en-US" sz="2800" dirty="0"/>
              <a:t>で分析予測</a:t>
            </a:r>
            <a:endParaRPr lang="en-US" altLang="ja-JP" sz="2800" dirty="0"/>
          </a:p>
          <a:p>
            <a:pPr algn="ctr"/>
            <a:endParaRPr lang="en-US" altLang="ja-JP" sz="2000" dirty="0"/>
          </a:p>
          <a:p>
            <a:pPr algn="ctr"/>
            <a:r>
              <a:rPr kumimoji="1" lang="ja-JP" altLang="en-US" sz="2800" dirty="0"/>
              <a:t>制御装置にフィードバック</a:t>
            </a:r>
          </a:p>
        </p:txBody>
      </p:sp>
      <p:sp>
        <p:nvSpPr>
          <p:cNvPr id="24" name="矢印: 右 23">
            <a:extLst>
              <a:ext uri="{FF2B5EF4-FFF2-40B4-BE49-F238E27FC236}">
                <a16:creationId xmlns:a16="http://schemas.microsoft.com/office/drawing/2014/main" id="{B460B0B7-08E7-9106-129C-9465FBD1A255}"/>
              </a:ext>
            </a:extLst>
          </p:cNvPr>
          <p:cNvSpPr/>
          <p:nvPr/>
        </p:nvSpPr>
        <p:spPr>
          <a:xfrm rot="5400000">
            <a:off x="2332295" y="3229329"/>
            <a:ext cx="305759" cy="509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9830A1AD-0729-8C76-A1D3-30CCF98F458C}"/>
              </a:ext>
            </a:extLst>
          </p:cNvPr>
          <p:cNvSpPr/>
          <p:nvPr/>
        </p:nvSpPr>
        <p:spPr>
          <a:xfrm rot="5400000">
            <a:off x="2332296" y="3999604"/>
            <a:ext cx="305759" cy="509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7412CF32-362B-7021-B874-750744D18F1D}"/>
              </a:ext>
            </a:extLst>
          </p:cNvPr>
          <p:cNvSpPr/>
          <p:nvPr/>
        </p:nvSpPr>
        <p:spPr>
          <a:xfrm>
            <a:off x="302931" y="2493364"/>
            <a:ext cx="4695416" cy="3272029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AACF7FB1-6BB1-7B24-8028-AD30AA03C42F}"/>
              </a:ext>
            </a:extLst>
          </p:cNvPr>
          <p:cNvSpPr txBox="1"/>
          <p:nvPr/>
        </p:nvSpPr>
        <p:spPr>
          <a:xfrm>
            <a:off x="5303137" y="2656850"/>
            <a:ext cx="315271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造材データを</a:t>
            </a:r>
            <a:endParaRPr kumimoji="1" lang="en-US" altLang="ja-JP" sz="2800" dirty="0"/>
          </a:p>
          <a:p>
            <a:pPr algn="ctr"/>
            <a:r>
              <a:rPr kumimoji="1" lang="ja-JP" altLang="en-US" sz="2800" dirty="0"/>
              <a:t>無線で収集</a:t>
            </a:r>
            <a:endParaRPr kumimoji="1" lang="en-US" altLang="ja-JP" sz="2800" dirty="0"/>
          </a:p>
          <a:p>
            <a:pPr algn="ctr"/>
            <a:endParaRPr kumimoji="1" lang="en-US" altLang="ja-JP" sz="2800" dirty="0"/>
          </a:p>
          <a:p>
            <a:pPr algn="ctr"/>
            <a:r>
              <a:rPr kumimoji="1" lang="ja-JP" altLang="en-US" sz="2800" dirty="0"/>
              <a:t>可視化と自動集計</a:t>
            </a:r>
            <a:endParaRPr kumimoji="1" lang="en-US" altLang="ja-JP" sz="2800" dirty="0"/>
          </a:p>
          <a:p>
            <a:pPr algn="ctr"/>
            <a:endParaRPr lang="en-US" altLang="ja-JP" sz="2800" dirty="0"/>
          </a:p>
          <a:p>
            <a:pPr algn="ctr"/>
            <a:r>
              <a:rPr lang="ja-JP" altLang="en-US" sz="2800" dirty="0"/>
              <a:t>人の手で行う</a:t>
            </a:r>
            <a:endParaRPr lang="en-US" altLang="ja-JP" sz="2800" dirty="0"/>
          </a:p>
          <a:p>
            <a:pPr algn="ctr"/>
            <a:r>
              <a:rPr lang="ja-JP" altLang="en-US" sz="2800" dirty="0"/>
              <a:t>検木作業を省略</a:t>
            </a:r>
            <a:endParaRPr kumimoji="1" lang="ja-JP" altLang="en-US" sz="2800" dirty="0"/>
          </a:p>
        </p:txBody>
      </p:sp>
      <p:sp>
        <p:nvSpPr>
          <p:cNvPr id="28" name="矢印: 右 27">
            <a:extLst>
              <a:ext uri="{FF2B5EF4-FFF2-40B4-BE49-F238E27FC236}">
                <a16:creationId xmlns:a16="http://schemas.microsoft.com/office/drawing/2014/main" id="{6695E0BD-B82E-BFFE-9F67-8028D726D4D4}"/>
              </a:ext>
            </a:extLst>
          </p:cNvPr>
          <p:cNvSpPr/>
          <p:nvPr/>
        </p:nvSpPr>
        <p:spPr>
          <a:xfrm rot="5400000">
            <a:off x="6673813" y="3454317"/>
            <a:ext cx="305759" cy="509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矢印: 右 28">
            <a:extLst>
              <a:ext uri="{FF2B5EF4-FFF2-40B4-BE49-F238E27FC236}">
                <a16:creationId xmlns:a16="http://schemas.microsoft.com/office/drawing/2014/main" id="{8A707A94-0D90-5120-11C7-C39A65FA7CAE}"/>
              </a:ext>
            </a:extLst>
          </p:cNvPr>
          <p:cNvSpPr/>
          <p:nvPr/>
        </p:nvSpPr>
        <p:spPr>
          <a:xfrm rot="5400000">
            <a:off x="6673814" y="4360760"/>
            <a:ext cx="305759" cy="509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C8584EFC-6A26-FC4B-E35C-7337B42C1458}"/>
              </a:ext>
            </a:extLst>
          </p:cNvPr>
          <p:cNvSpPr/>
          <p:nvPr/>
        </p:nvSpPr>
        <p:spPr>
          <a:xfrm>
            <a:off x="5215254" y="2504294"/>
            <a:ext cx="3390204" cy="3272029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FC5DB029-9666-09A7-723E-14C9BEB9A530}"/>
              </a:ext>
            </a:extLst>
          </p:cNvPr>
          <p:cNvSpPr txBox="1"/>
          <p:nvPr/>
        </p:nvSpPr>
        <p:spPr>
          <a:xfrm>
            <a:off x="8756923" y="2493364"/>
            <a:ext cx="320787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日々の給餌量を</a:t>
            </a:r>
            <a:endParaRPr kumimoji="1" lang="en-US" altLang="ja-JP" sz="2800" dirty="0"/>
          </a:p>
          <a:p>
            <a:pPr algn="ctr"/>
            <a:r>
              <a:rPr kumimoji="1" lang="ja-JP" altLang="en-US" sz="2800" dirty="0"/>
              <a:t>センサで記録管理</a:t>
            </a:r>
            <a:endParaRPr kumimoji="1" lang="en-US" altLang="ja-JP" sz="2800" dirty="0"/>
          </a:p>
          <a:p>
            <a:pPr algn="ctr"/>
            <a:endParaRPr lang="en-US" altLang="ja-JP" sz="2800" dirty="0"/>
          </a:p>
          <a:p>
            <a:pPr algn="ctr"/>
            <a:r>
              <a:rPr kumimoji="1" lang="ja-JP" altLang="en-US" sz="2800" dirty="0"/>
              <a:t>環境と給餌量のデータ相関を分析</a:t>
            </a:r>
            <a:endParaRPr kumimoji="1" lang="en-US" altLang="ja-JP" sz="2800" dirty="0"/>
          </a:p>
          <a:p>
            <a:pPr algn="ctr"/>
            <a:endParaRPr lang="en-US" altLang="ja-JP" sz="2800" dirty="0"/>
          </a:p>
          <a:p>
            <a:pPr algn="ctr"/>
            <a:r>
              <a:rPr lang="ja-JP" altLang="en-US" sz="2800" dirty="0"/>
              <a:t>給餌量を最適化</a:t>
            </a:r>
            <a:endParaRPr kumimoji="1" lang="ja-JP" altLang="en-US" sz="2800" dirty="0"/>
          </a:p>
        </p:txBody>
      </p:sp>
      <p:sp>
        <p:nvSpPr>
          <p:cNvPr id="32" name="矢印: 右 31">
            <a:extLst>
              <a:ext uri="{FF2B5EF4-FFF2-40B4-BE49-F238E27FC236}">
                <a16:creationId xmlns:a16="http://schemas.microsoft.com/office/drawing/2014/main" id="{EB15C7AE-B3E9-3201-D7C7-8F1C015EE966}"/>
              </a:ext>
            </a:extLst>
          </p:cNvPr>
          <p:cNvSpPr/>
          <p:nvPr/>
        </p:nvSpPr>
        <p:spPr>
          <a:xfrm rot="5400000">
            <a:off x="10158839" y="3379966"/>
            <a:ext cx="305759" cy="509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矢印: 右 32">
            <a:extLst>
              <a:ext uri="{FF2B5EF4-FFF2-40B4-BE49-F238E27FC236}">
                <a16:creationId xmlns:a16="http://schemas.microsoft.com/office/drawing/2014/main" id="{507B68B2-1770-D891-856C-F075208D7F45}"/>
              </a:ext>
            </a:extLst>
          </p:cNvPr>
          <p:cNvSpPr/>
          <p:nvPr/>
        </p:nvSpPr>
        <p:spPr>
          <a:xfrm rot="5400000">
            <a:off x="10158838" y="4635049"/>
            <a:ext cx="305759" cy="509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0D8CE476-C5C3-59F9-177C-C7AC26A29008}"/>
              </a:ext>
            </a:extLst>
          </p:cNvPr>
          <p:cNvSpPr/>
          <p:nvPr/>
        </p:nvSpPr>
        <p:spPr>
          <a:xfrm>
            <a:off x="8741464" y="2493364"/>
            <a:ext cx="3147605" cy="3272029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7119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74E952-38A5-87F0-A4B6-84B2EB4E9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847" y="274748"/>
            <a:ext cx="10515600" cy="1325563"/>
          </a:xfrm>
        </p:spPr>
        <p:txBody>
          <a:bodyPr/>
          <a:lstStyle/>
          <a:p>
            <a:r>
              <a:rPr lang="ja-JP" altLang="en-US" sz="4400" i="0" dirty="0">
                <a:solidFill>
                  <a:srgbClr val="1D1C1D"/>
                </a:solidFill>
                <a:effectLst/>
                <a:latin typeface="NotoSansJP"/>
              </a:rPr>
              <a:t>牡蠣養殖業者との共同研究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410F285-9132-6A76-A856-4AA1DAE84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081" y="1600310"/>
            <a:ext cx="10515600" cy="4982941"/>
          </a:xfrm>
        </p:spPr>
        <p:txBody>
          <a:bodyPr>
            <a:normAutofit/>
          </a:bodyPr>
          <a:lstStyle/>
          <a:p>
            <a:r>
              <a:rPr lang="ja-JP" altLang="en-US" b="0" i="0" dirty="0">
                <a:solidFill>
                  <a:srgbClr val="1D1C1D"/>
                </a:solidFill>
                <a:effectLst/>
                <a:latin typeface="NotoSansJP"/>
              </a:rPr>
              <a:t>課題</a:t>
            </a:r>
            <a:endParaRPr lang="en-US" altLang="ja-JP" b="0" i="0" dirty="0">
              <a:solidFill>
                <a:srgbClr val="1D1C1D"/>
              </a:solidFill>
              <a:effectLst/>
              <a:latin typeface="NotoSansJP"/>
            </a:endParaRPr>
          </a:p>
          <a:p>
            <a:pPr marL="0" indent="0">
              <a:buNone/>
            </a:pPr>
            <a:r>
              <a:rPr lang="en-US" altLang="ja-JP" sz="2400" dirty="0">
                <a:solidFill>
                  <a:srgbClr val="1D1C1D"/>
                </a:solidFill>
                <a:latin typeface="NotoSansJP"/>
              </a:rPr>
              <a:t>     </a:t>
            </a:r>
            <a:r>
              <a:rPr lang="en-US" altLang="ja-JP" sz="2400" dirty="0"/>
              <a:t>- </a:t>
            </a:r>
            <a:r>
              <a:rPr lang="ja-JP" altLang="en-US" sz="2400" dirty="0"/>
              <a:t>従事者の減少 </a:t>
            </a:r>
            <a:r>
              <a:rPr lang="en-US" altLang="ja-JP" sz="2400" dirty="0"/>
              <a:t>/ </a:t>
            </a:r>
            <a:r>
              <a:rPr lang="ja-JP" altLang="en-US" sz="2400" dirty="0"/>
              <a:t>高齢化</a:t>
            </a:r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/>
              <a:t>    - </a:t>
            </a:r>
            <a:r>
              <a:rPr lang="ja-JP" altLang="en-US" sz="2400" dirty="0"/>
              <a:t>経験と勘に依存した養殖</a:t>
            </a:r>
            <a:endParaRPr lang="en-US" altLang="ja-JP" sz="2400" b="0" i="0" dirty="0">
              <a:solidFill>
                <a:srgbClr val="1D1C1D"/>
              </a:solidFill>
              <a:effectLst/>
              <a:latin typeface="NotoSansJP"/>
            </a:endParaRPr>
          </a:p>
          <a:p>
            <a:r>
              <a:rPr lang="en-US" altLang="ja-JP" dirty="0">
                <a:solidFill>
                  <a:srgbClr val="1D1C1D"/>
                </a:solidFill>
                <a:latin typeface="NotoSansJP"/>
              </a:rPr>
              <a:t>IoT</a:t>
            </a:r>
            <a:r>
              <a:rPr lang="ja-JP" altLang="en-US" dirty="0">
                <a:solidFill>
                  <a:srgbClr val="1D1C1D"/>
                </a:solidFill>
                <a:latin typeface="NotoSansJP"/>
              </a:rPr>
              <a:t>とデータサイエンスによる支援</a:t>
            </a:r>
            <a:endParaRPr lang="en-US" altLang="ja-JP" dirty="0">
              <a:solidFill>
                <a:srgbClr val="1D1C1D"/>
              </a:solidFill>
              <a:latin typeface="NotoSansJP"/>
            </a:endParaRPr>
          </a:p>
          <a:p>
            <a:pPr marL="0" indent="0">
              <a:buNone/>
            </a:pPr>
            <a:r>
              <a:rPr lang="en-US" altLang="ja-JP" sz="2400" dirty="0">
                <a:solidFill>
                  <a:srgbClr val="1D1C1D"/>
                </a:solidFill>
                <a:latin typeface="NotoSansJP"/>
              </a:rPr>
              <a:t>     </a:t>
            </a:r>
            <a:r>
              <a:rPr lang="en-US" altLang="ja-JP" sz="2400" dirty="0"/>
              <a:t>- </a:t>
            </a:r>
            <a:r>
              <a:rPr lang="ja-JP" altLang="en-US" sz="2400" dirty="0"/>
              <a:t>環境データ計測</a:t>
            </a:r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/>
              <a:t>    - </a:t>
            </a:r>
            <a:r>
              <a:rPr lang="ja-JP" altLang="en-US" sz="2400" dirty="0"/>
              <a:t>成長要因同定</a:t>
            </a:r>
            <a:endParaRPr lang="en-US" altLang="ja-JP" sz="2400" dirty="0"/>
          </a:p>
          <a:p>
            <a:pPr marL="0" indent="0">
              <a:buNone/>
            </a:pPr>
            <a:r>
              <a:rPr lang="ja-JP" altLang="en-US" sz="2400" dirty="0"/>
              <a:t>    </a:t>
            </a:r>
            <a:r>
              <a:rPr lang="en-US" altLang="ja-JP" sz="2400" dirty="0"/>
              <a:t>- </a:t>
            </a:r>
            <a:r>
              <a:rPr lang="ja-JP" altLang="en-US" sz="2400" dirty="0"/>
              <a:t>成育 </a:t>
            </a:r>
            <a:r>
              <a:rPr lang="en-US" altLang="ja-JP" sz="2400" dirty="0"/>
              <a:t>/ </a:t>
            </a:r>
            <a:r>
              <a:rPr lang="ja-JP" altLang="en-US" sz="2400" dirty="0"/>
              <a:t>出荷管理アプリ</a:t>
            </a:r>
            <a:endParaRPr lang="en-US" altLang="ja-JP" sz="2400" b="0" i="0" dirty="0">
              <a:solidFill>
                <a:srgbClr val="1D1C1D"/>
              </a:solidFill>
              <a:effectLst/>
              <a:latin typeface="NotoSansJP"/>
            </a:endParaRPr>
          </a:p>
          <a:p>
            <a:pPr marL="0" indent="0">
              <a:buNone/>
            </a:pPr>
            <a:endParaRPr lang="en-US" altLang="ja-JP" b="0" i="0" dirty="0">
              <a:solidFill>
                <a:srgbClr val="1D1C1D"/>
              </a:solidFill>
              <a:effectLst/>
              <a:latin typeface="NotoSansJP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587C3E1-422C-980C-07D5-FB4FABF6F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F68E-12F3-4BA4-A9A2-BF381C448E5D}" type="slidenum">
              <a:rPr kumimoji="1" lang="ja-JP" altLang="en-US" sz="2400" smtClean="0"/>
              <a:t>4</a:t>
            </a:fld>
            <a:endParaRPr kumimoji="1" lang="ja-JP" altLang="en-US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ADBD6E2-5B0F-4974-8905-CCA83A9024EF}"/>
              </a:ext>
            </a:extLst>
          </p:cNvPr>
          <p:cNvSpPr txBox="1"/>
          <p:nvPr/>
        </p:nvSpPr>
        <p:spPr>
          <a:xfrm>
            <a:off x="1617710" y="5412755"/>
            <a:ext cx="7804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u="sng" dirty="0"/>
              <a:t>養殖過程を可視化して新規参入を促進</a:t>
            </a:r>
            <a:endParaRPr kumimoji="1" lang="ja-JP" altLang="en-US" sz="2800" dirty="0"/>
          </a:p>
        </p:txBody>
      </p:sp>
      <p:sp>
        <p:nvSpPr>
          <p:cNvPr id="6" name="矢印: 右 5">
            <a:extLst>
              <a:ext uri="{FF2B5EF4-FFF2-40B4-BE49-F238E27FC236}">
                <a16:creationId xmlns:a16="http://schemas.microsoft.com/office/drawing/2014/main" id="{8F6847C8-7B42-4E6A-8200-8CD4105C8BAB}"/>
              </a:ext>
            </a:extLst>
          </p:cNvPr>
          <p:cNvSpPr/>
          <p:nvPr/>
        </p:nvSpPr>
        <p:spPr>
          <a:xfrm>
            <a:off x="777936" y="5257690"/>
            <a:ext cx="712765" cy="833350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1567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7FFBDB-9569-A95C-AF64-E12E20C47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560" y="13652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牡蠣養殖の過程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648E3C1-FEE8-BE9E-D4BC-F02FDE166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7437" y="6402466"/>
            <a:ext cx="2743200" cy="365125"/>
          </a:xfrm>
        </p:spPr>
        <p:txBody>
          <a:bodyPr/>
          <a:lstStyle/>
          <a:p>
            <a:fld id="{7435F68E-12F3-4BA4-A9A2-BF381C448E5D}" type="slidenum">
              <a:rPr kumimoji="1" lang="ja-JP" altLang="en-US" sz="2400" smtClean="0"/>
              <a:t>5</a:t>
            </a:fld>
            <a:endParaRPr kumimoji="1" lang="ja-JP" altLang="en-US" sz="2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9AFB400-8148-2FE0-D34A-08A3D9B6CF4B}"/>
              </a:ext>
            </a:extLst>
          </p:cNvPr>
          <p:cNvSpPr txBox="1"/>
          <p:nvPr/>
        </p:nvSpPr>
        <p:spPr>
          <a:xfrm>
            <a:off x="131363" y="6207152"/>
            <a:ext cx="11696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/>
              <a:t>[4]</a:t>
            </a:r>
            <a:r>
              <a:rPr kumimoji="1" lang="ja-JP" altLang="en-US" sz="1200" dirty="0"/>
              <a:t>北海道立総合研究機構，“カキ人工種苗生産（シングルシード）”　</a:t>
            </a:r>
            <a:r>
              <a:rPr kumimoji="1" lang="en-US" altLang="ja-JP" sz="1200" dirty="0"/>
              <a:t>2013    </a:t>
            </a:r>
          </a:p>
          <a:p>
            <a:r>
              <a:rPr lang="en-US" altLang="ja-JP" sz="1200" dirty="0"/>
              <a:t>     </a:t>
            </a:r>
            <a:r>
              <a:rPr kumimoji="1" lang="en-US" altLang="ja-JP" sz="1200" dirty="0"/>
              <a:t>https://www.hro.or.jp/fisheries/h3mfcd0000000gsj/marine/o7u1kr000000019q/o7u1kr000000d760/o7u1kr000000dcld.html</a:t>
            </a:r>
          </a:p>
          <a:p>
            <a:r>
              <a:rPr lang="en-US" altLang="ja-JP" sz="1200" dirty="0"/>
              <a:t>[5]</a:t>
            </a:r>
            <a:r>
              <a:rPr lang="ja-JP" altLang="en-US" sz="1200" b="0" i="0" dirty="0">
                <a:solidFill>
                  <a:srgbClr val="000000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rPr>
              <a:t>株式会社オストレア</a:t>
            </a:r>
            <a:r>
              <a:rPr lang="ja-JP" altLang="en-US" sz="1200" dirty="0">
                <a:solidFill>
                  <a:srgbClr val="000000"/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，“牡蠣の養殖の方法” </a:t>
            </a:r>
            <a:r>
              <a:rPr lang="en-US" altLang="ja-JP" sz="1200" b="0" i="0" dirty="0">
                <a:solidFill>
                  <a:srgbClr val="000000"/>
                </a:solidFill>
                <a:effectLst/>
                <a:latin typeface="游明朝" panose="02020400000000000000" pitchFamily="18" charset="-128"/>
                <a:ea typeface="游明朝" panose="02020400000000000000" pitchFamily="18" charset="-128"/>
              </a:rPr>
              <a:t>https://ostrea.jp/aquaculture</a:t>
            </a:r>
            <a:endParaRPr kumimoji="1" lang="ja-JP" altLang="en-US" sz="1200" dirty="0"/>
          </a:p>
        </p:txBody>
      </p:sp>
      <p:sp>
        <p:nvSpPr>
          <p:cNvPr id="17" name="矢印: 右 16">
            <a:extLst>
              <a:ext uri="{FF2B5EF4-FFF2-40B4-BE49-F238E27FC236}">
                <a16:creationId xmlns:a16="http://schemas.microsoft.com/office/drawing/2014/main" id="{BEDD5F26-0966-2B3E-9EDA-A2D6482F179E}"/>
              </a:ext>
            </a:extLst>
          </p:cNvPr>
          <p:cNvSpPr/>
          <p:nvPr/>
        </p:nvSpPr>
        <p:spPr>
          <a:xfrm>
            <a:off x="2238568" y="3349965"/>
            <a:ext cx="511302" cy="14947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6122FFB-3729-C589-2A6C-31A093300B25}"/>
              </a:ext>
            </a:extLst>
          </p:cNvPr>
          <p:cNvSpPr txBox="1"/>
          <p:nvPr/>
        </p:nvSpPr>
        <p:spPr>
          <a:xfrm>
            <a:off x="-233143" y="1596561"/>
            <a:ext cx="29757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ja-JP" sz="2800" u="sng" dirty="0"/>
          </a:p>
          <a:p>
            <a:pPr algn="ctr"/>
            <a:r>
              <a:rPr kumimoji="1" lang="ja-JP" altLang="en-US" sz="2800" dirty="0"/>
              <a:t>母貝</a:t>
            </a:r>
            <a:endParaRPr kumimoji="1" lang="en-US" altLang="ja-JP" sz="2800" dirty="0"/>
          </a:p>
          <a:p>
            <a:pPr algn="ctr"/>
            <a:r>
              <a:rPr kumimoji="1" lang="ja-JP" altLang="en-US" sz="2800" dirty="0"/>
              <a:t>約</a:t>
            </a:r>
            <a:r>
              <a:rPr kumimoji="1" lang="en-US" altLang="ja-JP" sz="2800" dirty="0"/>
              <a:t>2</a:t>
            </a:r>
            <a:r>
              <a:rPr kumimoji="1" lang="ja-JP" altLang="en-US" sz="2800" dirty="0"/>
              <a:t>カ月間</a:t>
            </a:r>
            <a:endParaRPr kumimoji="1" lang="en-US" altLang="ja-JP" sz="2800" dirty="0"/>
          </a:p>
          <a:p>
            <a:pPr algn="ctr"/>
            <a:r>
              <a:rPr kumimoji="1" lang="en-US" altLang="ja-JP" sz="2800" dirty="0"/>
              <a:t>20</a:t>
            </a:r>
            <a:r>
              <a:rPr kumimoji="1" lang="ja-JP" altLang="en-US" sz="2800" dirty="0"/>
              <a:t>～</a:t>
            </a:r>
            <a:r>
              <a:rPr kumimoji="1" lang="en-US" altLang="ja-JP" sz="2800" dirty="0"/>
              <a:t>22℃</a:t>
            </a:r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76E630B7-2456-2B80-F8F6-7578BCE31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13" y="3466633"/>
            <a:ext cx="1926126" cy="134701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66EDDEF-176E-103F-EAF9-A659E329E9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859" y="3466634"/>
            <a:ext cx="1821142" cy="1347013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41C78C4B-D69C-8740-D64A-FF26963B7B01}"/>
              </a:ext>
            </a:extLst>
          </p:cNvPr>
          <p:cNvSpPr txBox="1"/>
          <p:nvPr/>
        </p:nvSpPr>
        <p:spPr>
          <a:xfrm>
            <a:off x="2126920" y="2050677"/>
            <a:ext cx="32082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/>
              <a:t>幼生</a:t>
            </a:r>
            <a:endParaRPr kumimoji="1" lang="en-US" altLang="ja-JP" sz="2800" dirty="0"/>
          </a:p>
          <a:p>
            <a:pPr algn="ctr"/>
            <a:r>
              <a:rPr kumimoji="1" lang="en-US" altLang="ja-JP" sz="2800" dirty="0"/>
              <a:t>14</a:t>
            </a:r>
            <a:r>
              <a:rPr kumimoji="1" lang="ja-JP" altLang="en-US" sz="2800" dirty="0"/>
              <a:t>～</a:t>
            </a:r>
            <a:r>
              <a:rPr kumimoji="1" lang="en-US" altLang="ja-JP" sz="2800" dirty="0"/>
              <a:t>16</a:t>
            </a:r>
            <a:r>
              <a:rPr kumimoji="1" lang="ja-JP" altLang="en-US" sz="2800" dirty="0"/>
              <a:t>日間</a:t>
            </a:r>
            <a:endParaRPr kumimoji="1" lang="en-US" altLang="ja-JP" sz="2800" dirty="0"/>
          </a:p>
          <a:p>
            <a:pPr algn="ctr"/>
            <a:r>
              <a:rPr kumimoji="1" lang="en-US" altLang="ja-JP" sz="2800" dirty="0"/>
              <a:t>25</a:t>
            </a:r>
            <a:r>
              <a:rPr kumimoji="1" lang="ja-JP" altLang="en-US" sz="2800" dirty="0"/>
              <a:t>～</a:t>
            </a:r>
            <a:r>
              <a:rPr kumimoji="1" lang="en-US" altLang="ja-JP" sz="2800" dirty="0"/>
              <a:t>28℃</a:t>
            </a:r>
            <a:endParaRPr kumimoji="1" lang="ja-JP" altLang="en-US" sz="2800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FBEB0A94-79B2-EB48-82BB-20D8D1E0C1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223" y="3434202"/>
            <a:ext cx="1958504" cy="1379445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AEA4769-19DA-40B1-5591-99BB268E97F4}"/>
              </a:ext>
            </a:extLst>
          </p:cNvPr>
          <p:cNvSpPr txBox="1"/>
          <p:nvPr/>
        </p:nvSpPr>
        <p:spPr>
          <a:xfrm>
            <a:off x="4707444" y="2055153"/>
            <a:ext cx="31647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稚貝</a:t>
            </a:r>
            <a:endParaRPr lang="en-US" altLang="ja-JP" sz="2800" dirty="0"/>
          </a:p>
          <a:p>
            <a:pPr algn="ctr"/>
            <a:r>
              <a:rPr kumimoji="1" lang="ja-JP" altLang="en-US" sz="2800" dirty="0"/>
              <a:t>約</a:t>
            </a:r>
            <a:r>
              <a:rPr kumimoji="1" lang="en-US" altLang="ja-JP" sz="2800" dirty="0"/>
              <a:t>40</a:t>
            </a:r>
            <a:r>
              <a:rPr kumimoji="1" lang="ja-JP" altLang="en-US" sz="2800" dirty="0"/>
              <a:t>日間　</a:t>
            </a:r>
            <a:endParaRPr kumimoji="1" lang="en-US" altLang="ja-JP" sz="2800" dirty="0"/>
          </a:p>
          <a:p>
            <a:pPr algn="ctr"/>
            <a:r>
              <a:rPr kumimoji="1" lang="en-US" altLang="ja-JP" sz="2800" dirty="0"/>
              <a:t>25℃</a:t>
            </a:r>
            <a:endParaRPr kumimoji="1" lang="ja-JP" altLang="en-US" sz="28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211B848-E271-974B-D783-CA4B7CA68643}"/>
              </a:ext>
            </a:extLst>
          </p:cNvPr>
          <p:cNvSpPr txBox="1"/>
          <p:nvPr/>
        </p:nvSpPr>
        <p:spPr>
          <a:xfrm>
            <a:off x="8371623" y="2510733"/>
            <a:ext cx="3537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/>
              <a:t>成長した稚貝を育成</a:t>
            </a:r>
            <a:endParaRPr kumimoji="1" lang="en-US" altLang="ja-JP" sz="28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5EF12F7-726C-717D-6CCF-E7F196279B5B}"/>
              </a:ext>
            </a:extLst>
          </p:cNvPr>
          <p:cNvSpPr txBox="1"/>
          <p:nvPr/>
        </p:nvSpPr>
        <p:spPr>
          <a:xfrm>
            <a:off x="2836729" y="5635637"/>
            <a:ext cx="3259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i="0" dirty="0">
                <a:solidFill>
                  <a:srgbClr val="1D1C1D"/>
                </a:solidFill>
                <a:effectLst/>
                <a:latin typeface="NotoSansJP"/>
              </a:rPr>
              <a:t>自動化への期待</a:t>
            </a:r>
            <a:endParaRPr kumimoji="1" lang="en-US" altLang="ja-JP" sz="2800" b="1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4A03EEB-71BA-CBFB-54BB-36D981E682E3}"/>
              </a:ext>
            </a:extLst>
          </p:cNvPr>
          <p:cNvSpPr/>
          <p:nvPr/>
        </p:nvSpPr>
        <p:spPr>
          <a:xfrm>
            <a:off x="162099" y="1955322"/>
            <a:ext cx="7552810" cy="3010086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D5B0736-195D-6D2F-AE5E-6236DF274086}"/>
              </a:ext>
            </a:extLst>
          </p:cNvPr>
          <p:cNvSpPr txBox="1"/>
          <p:nvPr/>
        </p:nvSpPr>
        <p:spPr>
          <a:xfrm>
            <a:off x="3077142" y="1456061"/>
            <a:ext cx="1872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施設内</a:t>
            </a:r>
            <a:r>
              <a:rPr kumimoji="1" lang="en-US" altLang="ja-JP" sz="2800" b="1" dirty="0"/>
              <a:t>[4]</a:t>
            </a:r>
            <a:endParaRPr kumimoji="1" lang="ja-JP" altLang="en-US" sz="2800" b="1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BCD2A9FD-97E9-4B9F-D120-71481468D9A9}"/>
              </a:ext>
            </a:extLst>
          </p:cNvPr>
          <p:cNvSpPr txBox="1"/>
          <p:nvPr/>
        </p:nvSpPr>
        <p:spPr>
          <a:xfrm>
            <a:off x="9680187" y="1470321"/>
            <a:ext cx="1226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海</a:t>
            </a:r>
            <a:r>
              <a:rPr kumimoji="1" lang="en-US" altLang="ja-JP" sz="2800" b="1" dirty="0"/>
              <a:t>[5]</a:t>
            </a:r>
            <a:endParaRPr kumimoji="1" lang="ja-JP" altLang="en-US" sz="2800" b="1" dirty="0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74E60C79-77F5-2056-DDC2-4F3C938BA49E}"/>
              </a:ext>
            </a:extLst>
          </p:cNvPr>
          <p:cNvSpPr/>
          <p:nvPr/>
        </p:nvSpPr>
        <p:spPr>
          <a:xfrm>
            <a:off x="8439576" y="1979280"/>
            <a:ext cx="3469526" cy="2986127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FFB555F5-A930-8F9D-444A-E36301D8BEA3}"/>
              </a:ext>
            </a:extLst>
          </p:cNvPr>
          <p:cNvSpPr/>
          <p:nvPr/>
        </p:nvSpPr>
        <p:spPr>
          <a:xfrm>
            <a:off x="4758300" y="3333386"/>
            <a:ext cx="511302" cy="14947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矢印: 右 25">
            <a:extLst>
              <a:ext uri="{FF2B5EF4-FFF2-40B4-BE49-F238E27FC236}">
                <a16:creationId xmlns:a16="http://schemas.microsoft.com/office/drawing/2014/main" id="{B208D223-EDA2-0BBA-2FFB-C29311BCE015}"/>
              </a:ext>
            </a:extLst>
          </p:cNvPr>
          <p:cNvSpPr/>
          <p:nvPr/>
        </p:nvSpPr>
        <p:spPr>
          <a:xfrm>
            <a:off x="7890687" y="3318930"/>
            <a:ext cx="511302" cy="14947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" name="図 29" descr="水中のサンゴ&#10;&#10;中程度の精度で自動的に生成された説明">
            <a:extLst>
              <a:ext uri="{FF2B5EF4-FFF2-40B4-BE49-F238E27FC236}">
                <a16:creationId xmlns:a16="http://schemas.microsoft.com/office/drawing/2014/main" id="{553CCB93-5A70-6518-A4CA-147BFEFC5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481" y="3353052"/>
            <a:ext cx="2256306" cy="1491630"/>
          </a:xfrm>
          <a:prstGeom prst="rect">
            <a:avLst/>
          </a:prstGeom>
        </p:spPr>
      </p:pic>
      <p:sp>
        <p:nvSpPr>
          <p:cNvPr id="31" name="左中かっこ 30">
            <a:extLst>
              <a:ext uri="{FF2B5EF4-FFF2-40B4-BE49-F238E27FC236}">
                <a16:creationId xmlns:a16="http://schemas.microsoft.com/office/drawing/2014/main" id="{FDA0E8E7-1F51-3C4A-30DC-4AC3B105E8EA}"/>
              </a:ext>
            </a:extLst>
          </p:cNvPr>
          <p:cNvSpPr/>
          <p:nvPr/>
        </p:nvSpPr>
        <p:spPr>
          <a:xfrm rot="16200000">
            <a:off x="3516511" y="1829580"/>
            <a:ext cx="621936" cy="6893590"/>
          </a:xfrm>
          <a:prstGeom prst="leftBrac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4320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78D82-CE6B-715F-A7CE-2928BE6A8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図 66" descr="電子レンジ, オーブン, 座る, 窓 が含まれている画像&#10;&#10;自動的に生成された説明">
            <a:extLst>
              <a:ext uri="{FF2B5EF4-FFF2-40B4-BE49-F238E27FC236}">
                <a16:creationId xmlns:a16="http://schemas.microsoft.com/office/drawing/2014/main" id="{109323BD-1EAD-40CF-7C40-4BBF7B291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999" y="4972783"/>
            <a:ext cx="2058001" cy="159995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20C7192B-0CA6-ED83-4870-C0FBF5509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560" y="136525"/>
            <a:ext cx="10515600" cy="1325563"/>
          </a:xfrm>
        </p:spPr>
        <p:txBody>
          <a:bodyPr/>
          <a:lstStyle/>
          <a:p>
            <a:r>
              <a:rPr kumimoji="1" lang="ja-JP" altLang="en-US" dirty="0"/>
              <a:t>育苗の自動化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BD888B-7B03-9D32-2F4D-95C7DA40C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205" y="1560541"/>
            <a:ext cx="5260897" cy="18684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ja-JP" altLang="en-US" dirty="0"/>
              <a:t>　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C23163E-305B-9599-871F-37EF26CBE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83765" y="6402466"/>
            <a:ext cx="2743200" cy="365125"/>
          </a:xfrm>
        </p:spPr>
        <p:txBody>
          <a:bodyPr/>
          <a:lstStyle/>
          <a:p>
            <a:fld id="{7435F68E-12F3-4BA4-A9A2-BF381C448E5D}" type="slidenum">
              <a:rPr kumimoji="1" lang="ja-JP" altLang="en-US" sz="2400" smtClean="0"/>
              <a:t>6</a:t>
            </a:fld>
            <a:endParaRPr kumimoji="1" lang="ja-JP" altLang="en-US" sz="2400" dirty="0"/>
          </a:p>
        </p:txBody>
      </p:sp>
      <p:pic>
        <p:nvPicPr>
          <p:cNvPr id="9" name="図 8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40226036-511D-A286-D16A-192A8C7D7B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991" y="5316599"/>
            <a:ext cx="1319444" cy="1319444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5B37B34-9B8B-57CC-7E51-2739A16DBEC9}"/>
              </a:ext>
            </a:extLst>
          </p:cNvPr>
          <p:cNvSpPr/>
          <p:nvPr/>
        </p:nvSpPr>
        <p:spPr>
          <a:xfrm>
            <a:off x="8275845" y="4621411"/>
            <a:ext cx="1569148" cy="30868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7228BB0-6C37-65E5-0792-8B87DA5DCB77}"/>
              </a:ext>
            </a:extLst>
          </p:cNvPr>
          <p:cNvSpPr txBox="1"/>
          <p:nvPr/>
        </p:nvSpPr>
        <p:spPr>
          <a:xfrm>
            <a:off x="8259287" y="4630414"/>
            <a:ext cx="17426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/>
              <a:t>通信モジュール</a:t>
            </a:r>
            <a:endParaRPr kumimoji="1" lang="ja-JP" altLang="en-US" sz="1600" dirty="0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CC9E291E-C9E3-148B-27F8-85E8C58D95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27846" y="5085011"/>
            <a:ext cx="529564" cy="150982"/>
          </a:xfrm>
          <a:prstGeom prst="rect">
            <a:avLst/>
          </a:prstGeom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CDDFAECA-4004-FF23-D02B-9EC2783A5635}"/>
              </a:ext>
            </a:extLst>
          </p:cNvPr>
          <p:cNvSpPr/>
          <p:nvPr/>
        </p:nvSpPr>
        <p:spPr>
          <a:xfrm>
            <a:off x="5949874" y="4497066"/>
            <a:ext cx="1575003" cy="3764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09E99B87-2220-6970-D9A8-79404A0D2EFE}"/>
              </a:ext>
            </a:extLst>
          </p:cNvPr>
          <p:cNvSpPr txBox="1"/>
          <p:nvPr/>
        </p:nvSpPr>
        <p:spPr>
          <a:xfrm>
            <a:off x="5915065" y="4552555"/>
            <a:ext cx="17061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/>
              <a:t>通信モジュール</a:t>
            </a:r>
            <a:endParaRPr kumimoji="1" lang="ja-JP" altLang="en-US" sz="1600" dirty="0"/>
          </a:p>
        </p:txBody>
      </p:sp>
      <p:pic>
        <p:nvPicPr>
          <p:cNvPr id="14" name="図 13" descr="電子レンジ, オーブン, 座る, 窓 が含まれている画像&#10;&#10;自動的に生成された説明">
            <a:extLst>
              <a:ext uri="{FF2B5EF4-FFF2-40B4-BE49-F238E27FC236}">
                <a16:creationId xmlns:a16="http://schemas.microsoft.com/office/drawing/2014/main" id="{AFF4C1DC-3A88-0171-F1A8-BB5627BB4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3" y="4930097"/>
            <a:ext cx="2058001" cy="1599950"/>
          </a:xfrm>
          <a:prstGeom prst="rect">
            <a:avLst/>
          </a:prstGeom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95952F1-3C33-A068-EECB-B4CE4A8A922F}"/>
              </a:ext>
            </a:extLst>
          </p:cNvPr>
          <p:cNvSpPr txBox="1"/>
          <p:nvPr/>
        </p:nvSpPr>
        <p:spPr>
          <a:xfrm>
            <a:off x="10485712" y="5481484"/>
            <a:ext cx="1429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水質センサ</a:t>
            </a:r>
            <a:endParaRPr lang="en-US" altLang="ja-JP" b="1" dirty="0"/>
          </a:p>
          <a:p>
            <a:r>
              <a:rPr lang="ja-JP" altLang="en-US" b="1" dirty="0"/>
              <a:t>温度センサ</a:t>
            </a:r>
            <a:endParaRPr lang="en-US" altLang="ja-JP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DAEDB36E-A619-7394-4914-D87061D00783}"/>
              </a:ext>
            </a:extLst>
          </p:cNvPr>
          <p:cNvSpPr txBox="1"/>
          <p:nvPr/>
        </p:nvSpPr>
        <p:spPr>
          <a:xfrm>
            <a:off x="525328" y="5506259"/>
            <a:ext cx="1429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水質センサ</a:t>
            </a:r>
            <a:endParaRPr lang="en-US" altLang="ja-JP" b="1" dirty="0"/>
          </a:p>
          <a:p>
            <a:r>
              <a:rPr lang="ja-JP" altLang="en-US" b="1" dirty="0"/>
              <a:t>温度センサ</a:t>
            </a:r>
            <a:endParaRPr lang="en-US" altLang="ja-JP" b="1" dirty="0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1AFAF049-CECC-FE87-6E6C-EA75B00E43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766" y="4524903"/>
            <a:ext cx="812524" cy="231656"/>
          </a:xfrm>
          <a:prstGeom prst="rect">
            <a:avLst/>
          </a:prstGeom>
        </p:spPr>
      </p:pic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210EE1C5-B2E8-8034-24A7-4D342E1ED671}"/>
              </a:ext>
            </a:extLst>
          </p:cNvPr>
          <p:cNvSpPr/>
          <p:nvPr/>
        </p:nvSpPr>
        <p:spPr>
          <a:xfrm>
            <a:off x="2826442" y="4467373"/>
            <a:ext cx="1547567" cy="36549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D1DB8914-5965-77F9-5750-EC05A142C2DA}"/>
              </a:ext>
            </a:extLst>
          </p:cNvPr>
          <p:cNvSpPr txBox="1"/>
          <p:nvPr/>
        </p:nvSpPr>
        <p:spPr>
          <a:xfrm>
            <a:off x="2783322" y="4510630"/>
            <a:ext cx="1890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/>
              <a:t>通信モジュール</a:t>
            </a:r>
            <a:endParaRPr kumimoji="1" lang="ja-JP" altLang="en-US" sz="1600" dirty="0"/>
          </a:p>
        </p:txBody>
      </p:sp>
      <p:pic>
        <p:nvPicPr>
          <p:cNvPr id="35" name="図 34">
            <a:extLst>
              <a:ext uri="{FF2B5EF4-FFF2-40B4-BE49-F238E27FC236}">
                <a16:creationId xmlns:a16="http://schemas.microsoft.com/office/drawing/2014/main" id="{AA6C6797-8C5F-6937-8636-A352B2B20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346" y="6002855"/>
            <a:ext cx="886429" cy="252727"/>
          </a:xfrm>
          <a:prstGeom prst="rect">
            <a:avLst/>
          </a:prstGeom>
        </p:spPr>
      </p:pic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8C66B21A-8F48-F864-6ECB-5B0E2DFA6EBF}"/>
              </a:ext>
            </a:extLst>
          </p:cNvPr>
          <p:cNvSpPr/>
          <p:nvPr/>
        </p:nvSpPr>
        <p:spPr>
          <a:xfrm>
            <a:off x="2824546" y="5996863"/>
            <a:ext cx="1539432" cy="311453"/>
          </a:xfrm>
          <a:prstGeom prst="rect">
            <a:avLst/>
          </a:prstGeom>
          <a:noFill/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F490A05E-7763-67C3-5DC5-85297E448A24}"/>
              </a:ext>
            </a:extLst>
          </p:cNvPr>
          <p:cNvSpPr txBox="1"/>
          <p:nvPr/>
        </p:nvSpPr>
        <p:spPr>
          <a:xfrm>
            <a:off x="2784775" y="5983312"/>
            <a:ext cx="1843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/>
              <a:t>通信モジュール</a:t>
            </a:r>
            <a:endParaRPr kumimoji="1" lang="ja-JP" altLang="en-US" sz="1600" dirty="0"/>
          </a:p>
        </p:txBody>
      </p:sp>
      <p:pic>
        <p:nvPicPr>
          <p:cNvPr id="48" name="図 47">
            <a:extLst>
              <a:ext uri="{FF2B5EF4-FFF2-40B4-BE49-F238E27FC236}">
                <a16:creationId xmlns:a16="http://schemas.microsoft.com/office/drawing/2014/main" id="{2F4FD26D-F221-5E8E-B647-9B8CB2CF9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643" y="6054949"/>
            <a:ext cx="576879" cy="164472"/>
          </a:xfrm>
          <a:prstGeom prst="rect">
            <a:avLst/>
          </a:prstGeom>
        </p:spPr>
      </p:pic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C183C4E7-4DB7-2A83-79B3-7D812FE8A1FF}"/>
              </a:ext>
            </a:extLst>
          </p:cNvPr>
          <p:cNvSpPr/>
          <p:nvPr/>
        </p:nvSpPr>
        <p:spPr>
          <a:xfrm>
            <a:off x="8273043" y="5892728"/>
            <a:ext cx="1671011" cy="391386"/>
          </a:xfrm>
          <a:prstGeom prst="rect">
            <a:avLst/>
          </a:prstGeom>
          <a:noFill/>
          <a:ln w="381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288C9361-A849-EDA2-7284-8EC1540D8CF5}"/>
              </a:ext>
            </a:extLst>
          </p:cNvPr>
          <p:cNvSpPr txBox="1"/>
          <p:nvPr/>
        </p:nvSpPr>
        <p:spPr>
          <a:xfrm>
            <a:off x="8246341" y="5923006"/>
            <a:ext cx="2547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通信モジュール</a:t>
            </a:r>
            <a:endParaRPr kumimoji="1" lang="ja-JP" altLang="en-US" dirty="0"/>
          </a:p>
        </p:txBody>
      </p:sp>
      <p:pic>
        <p:nvPicPr>
          <p:cNvPr id="66" name="図 65" descr="アイコン&#10;&#10;自動的に生成された説明">
            <a:extLst>
              <a:ext uri="{FF2B5EF4-FFF2-40B4-BE49-F238E27FC236}">
                <a16:creationId xmlns:a16="http://schemas.microsoft.com/office/drawing/2014/main" id="{C68552C6-A16E-5D98-E8B7-920A397630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7" y="4019056"/>
            <a:ext cx="1236627" cy="981538"/>
          </a:xfrm>
          <a:prstGeom prst="rect">
            <a:avLst/>
          </a:prstGeom>
        </p:spPr>
      </p:pic>
      <p:pic>
        <p:nvPicPr>
          <p:cNvPr id="68" name="図 67" descr="アイコン&#10;&#10;自動的に生成された説明">
            <a:extLst>
              <a:ext uri="{FF2B5EF4-FFF2-40B4-BE49-F238E27FC236}">
                <a16:creationId xmlns:a16="http://schemas.microsoft.com/office/drawing/2014/main" id="{DD83F574-E7FE-18FB-DB8B-6B7A9CE535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530" y="4120907"/>
            <a:ext cx="1236627" cy="981538"/>
          </a:xfrm>
          <a:prstGeom prst="rect">
            <a:avLst/>
          </a:prstGeom>
        </p:spPr>
      </p:pic>
      <p:pic>
        <p:nvPicPr>
          <p:cNvPr id="69" name="図 68">
            <a:extLst>
              <a:ext uri="{FF2B5EF4-FFF2-40B4-BE49-F238E27FC236}">
                <a16:creationId xmlns:a16="http://schemas.microsoft.com/office/drawing/2014/main" id="{7994C023-6C07-6DA0-41B1-777172B69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979914" y="4705736"/>
            <a:ext cx="659087" cy="187910"/>
          </a:xfrm>
          <a:prstGeom prst="rect">
            <a:avLst/>
          </a:prstGeom>
        </p:spPr>
      </p:pic>
      <p:pic>
        <p:nvPicPr>
          <p:cNvPr id="71" name="図 70" descr="建物 が含まれている画像&#10;&#10;自動的に生成された説明">
            <a:extLst>
              <a:ext uri="{FF2B5EF4-FFF2-40B4-BE49-F238E27FC236}">
                <a16:creationId xmlns:a16="http://schemas.microsoft.com/office/drawing/2014/main" id="{0BBAE1A4-3B4A-2BEB-D361-CDF9CD2BBF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17754" y="5778549"/>
            <a:ext cx="929224" cy="832269"/>
          </a:xfrm>
          <a:prstGeom prst="rect">
            <a:avLst/>
          </a:prstGeom>
        </p:spPr>
      </p:pic>
      <p:pic>
        <p:nvPicPr>
          <p:cNvPr id="72" name="図 71" descr="建物 が含まれている画像&#10;&#10;自動的に生成された説明">
            <a:extLst>
              <a:ext uri="{FF2B5EF4-FFF2-40B4-BE49-F238E27FC236}">
                <a16:creationId xmlns:a16="http://schemas.microsoft.com/office/drawing/2014/main" id="{3CA0CB3A-A001-5084-D372-3625FE5618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04028" y="4407956"/>
            <a:ext cx="929224" cy="697207"/>
          </a:xfrm>
          <a:prstGeom prst="rect">
            <a:avLst/>
          </a:prstGeom>
        </p:spPr>
      </p:pic>
      <p:pic>
        <p:nvPicPr>
          <p:cNvPr id="73" name="図 72" descr="建物 が含まれている画像&#10;&#10;自動的に生成された説明">
            <a:extLst>
              <a:ext uri="{FF2B5EF4-FFF2-40B4-BE49-F238E27FC236}">
                <a16:creationId xmlns:a16="http://schemas.microsoft.com/office/drawing/2014/main" id="{9387AD39-8E09-A027-2D09-874D621651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42742" y="4395419"/>
            <a:ext cx="929224" cy="697205"/>
          </a:xfrm>
          <a:prstGeom prst="rect">
            <a:avLst/>
          </a:prstGeom>
        </p:spPr>
      </p:pic>
      <p:pic>
        <p:nvPicPr>
          <p:cNvPr id="74" name="図 73" descr="建物 が含まれている画像&#10;&#10;自動的に生成された説明">
            <a:extLst>
              <a:ext uri="{FF2B5EF4-FFF2-40B4-BE49-F238E27FC236}">
                <a16:creationId xmlns:a16="http://schemas.microsoft.com/office/drawing/2014/main" id="{EFB9301E-1B3F-9424-CBA5-D472B673A8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65283" y="5820896"/>
            <a:ext cx="929224" cy="733707"/>
          </a:xfrm>
          <a:prstGeom prst="rect">
            <a:avLst/>
          </a:prstGeom>
        </p:spPr>
      </p:pic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AE0936B2-E500-558D-340C-A65B7530B952}"/>
              </a:ext>
            </a:extLst>
          </p:cNvPr>
          <p:cNvSpPr txBox="1">
            <a:spLocks/>
          </p:cNvSpPr>
          <p:nvPr/>
        </p:nvSpPr>
        <p:spPr>
          <a:xfrm>
            <a:off x="422205" y="1916184"/>
            <a:ext cx="6939253" cy="2431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dirty="0"/>
              <a:t>水温水質を一定に保つ</a:t>
            </a:r>
            <a:endParaRPr lang="en-US" altLang="ja-JP" dirty="0"/>
          </a:p>
          <a:p>
            <a:r>
              <a:rPr lang="ja-JP" altLang="en-US" dirty="0"/>
              <a:t>適切な給餌量を供給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139764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図形, 四角形&#10;&#10;自動的に生成された説明">
            <a:extLst>
              <a:ext uri="{FF2B5EF4-FFF2-40B4-BE49-F238E27FC236}">
                <a16:creationId xmlns:a16="http://schemas.microsoft.com/office/drawing/2014/main" id="{060B699D-0753-3DA2-CBCB-AC09F2AFD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522" y="3795937"/>
            <a:ext cx="2564942" cy="2255084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F8379A5-3948-3098-D196-5374B230C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731" y="1337220"/>
            <a:ext cx="11836269" cy="51361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>
                <a:solidFill>
                  <a:srgbClr val="1D1C1D"/>
                </a:solidFill>
                <a:latin typeface="NotoSansJP"/>
              </a:rPr>
              <a:t>水質センサと通信モジュールは</a:t>
            </a:r>
            <a:r>
              <a:rPr lang="ja-JP" altLang="en-US" b="1" dirty="0">
                <a:solidFill>
                  <a:srgbClr val="FF0000"/>
                </a:solidFill>
                <a:latin typeface="NotoSansJP"/>
              </a:rPr>
              <a:t>有線接続</a:t>
            </a:r>
            <a:endParaRPr lang="en-US" altLang="ja-JP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881548E-2C81-BB01-ECB2-A675A5900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F68E-12F3-4BA4-A9A2-BF381C448E5D}" type="slidenum">
              <a:rPr kumimoji="1" lang="ja-JP" altLang="en-US" sz="2400" smtClean="0"/>
              <a:t>7</a:t>
            </a:fld>
            <a:endParaRPr kumimoji="1" lang="ja-JP" altLang="en-US" sz="2400" dirty="0"/>
          </a:p>
        </p:txBody>
      </p:sp>
      <p:pic>
        <p:nvPicPr>
          <p:cNvPr id="8" name="図 7" descr="図形, 四角形&#10;&#10;自動的に生成された説明">
            <a:extLst>
              <a:ext uri="{FF2B5EF4-FFF2-40B4-BE49-F238E27FC236}">
                <a16:creationId xmlns:a16="http://schemas.microsoft.com/office/drawing/2014/main" id="{132A893D-099E-ABB1-820F-043C58107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25" y="4253178"/>
            <a:ext cx="2391125" cy="2102264"/>
          </a:xfrm>
          <a:prstGeom prst="rect">
            <a:avLst/>
          </a:prstGeom>
        </p:spPr>
      </p:pic>
      <p:sp>
        <p:nvSpPr>
          <p:cNvPr id="9" name="円弧 8">
            <a:extLst>
              <a:ext uri="{FF2B5EF4-FFF2-40B4-BE49-F238E27FC236}">
                <a16:creationId xmlns:a16="http://schemas.microsoft.com/office/drawing/2014/main" id="{924AFD96-5670-A19C-F1C2-FDEFB7714F2F}"/>
              </a:ext>
            </a:extLst>
          </p:cNvPr>
          <p:cNvSpPr/>
          <p:nvPr/>
        </p:nvSpPr>
        <p:spPr>
          <a:xfrm rot="16893209">
            <a:off x="223647" y="4804628"/>
            <a:ext cx="4031178" cy="1440090"/>
          </a:xfrm>
          <a:prstGeom prst="arc">
            <a:avLst>
              <a:gd name="adj1" fmla="val 15575337"/>
              <a:gd name="adj2" fmla="val 1137312"/>
            </a:avLst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61267D9-C8C0-47B8-8FDB-F8C92A1847FF}"/>
              </a:ext>
            </a:extLst>
          </p:cNvPr>
          <p:cNvSpPr/>
          <p:nvPr/>
        </p:nvSpPr>
        <p:spPr>
          <a:xfrm>
            <a:off x="2622539" y="4192248"/>
            <a:ext cx="1669367" cy="58477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EE9A2DF-FFDE-6FDB-8A6A-8D07C5DD8489}"/>
              </a:ext>
            </a:extLst>
          </p:cNvPr>
          <p:cNvSpPr txBox="1"/>
          <p:nvPr/>
        </p:nvSpPr>
        <p:spPr>
          <a:xfrm>
            <a:off x="720928" y="5519198"/>
            <a:ext cx="134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b="1" dirty="0"/>
              <a:t>センサ</a:t>
            </a:r>
          </a:p>
        </p:txBody>
      </p:sp>
      <p:pic>
        <p:nvPicPr>
          <p:cNvPr id="14" name="図 13" descr="グラフ, じょうごグラフ, サンバースト図&#10;&#10;自動的に生成された説明">
            <a:extLst>
              <a:ext uri="{FF2B5EF4-FFF2-40B4-BE49-F238E27FC236}">
                <a16:creationId xmlns:a16="http://schemas.microsoft.com/office/drawing/2014/main" id="{2B518814-0E5A-2D0E-7D6B-B73BFC6A3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17115" y="4923479"/>
            <a:ext cx="946438" cy="630959"/>
          </a:xfrm>
          <a:prstGeom prst="rect">
            <a:avLst/>
          </a:prstGeom>
        </p:spPr>
      </p:pic>
      <p:sp>
        <p:nvSpPr>
          <p:cNvPr id="18" name="楕円 17">
            <a:extLst>
              <a:ext uri="{FF2B5EF4-FFF2-40B4-BE49-F238E27FC236}">
                <a16:creationId xmlns:a16="http://schemas.microsoft.com/office/drawing/2014/main" id="{E3A0E60A-CE2B-F829-DEBC-07F0C393822D}"/>
              </a:ext>
            </a:extLst>
          </p:cNvPr>
          <p:cNvSpPr/>
          <p:nvPr/>
        </p:nvSpPr>
        <p:spPr>
          <a:xfrm>
            <a:off x="7218408" y="4128877"/>
            <a:ext cx="1753026" cy="158920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3F2BAB0-3CF2-D88F-24D5-29C767195314}"/>
              </a:ext>
            </a:extLst>
          </p:cNvPr>
          <p:cNvSpPr txBox="1"/>
          <p:nvPr/>
        </p:nvSpPr>
        <p:spPr>
          <a:xfrm>
            <a:off x="7805576" y="4624627"/>
            <a:ext cx="543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 dirty="0"/>
              <a:t>＋</a:t>
            </a: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9996ABFC-9DA7-3903-54C0-53F7135B8227}"/>
              </a:ext>
            </a:extLst>
          </p:cNvPr>
          <p:cNvSpPr/>
          <p:nvPr/>
        </p:nvSpPr>
        <p:spPr>
          <a:xfrm>
            <a:off x="10082796" y="4870415"/>
            <a:ext cx="1574435" cy="595997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910E5FDC-A5F6-5DC1-A34D-1000C2B196A1}"/>
              </a:ext>
            </a:extLst>
          </p:cNvPr>
          <p:cNvSpPr/>
          <p:nvPr/>
        </p:nvSpPr>
        <p:spPr>
          <a:xfrm>
            <a:off x="685057" y="5490797"/>
            <a:ext cx="890071" cy="33552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b="1" dirty="0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D0E98B58-8700-D4AC-6BC8-74ED01742350}"/>
              </a:ext>
            </a:extLst>
          </p:cNvPr>
          <p:cNvSpPr/>
          <p:nvPr/>
        </p:nvSpPr>
        <p:spPr>
          <a:xfrm>
            <a:off x="2713468" y="5648098"/>
            <a:ext cx="1656394" cy="58477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矢印: 右 30">
            <a:extLst>
              <a:ext uri="{FF2B5EF4-FFF2-40B4-BE49-F238E27FC236}">
                <a16:creationId xmlns:a16="http://schemas.microsoft.com/office/drawing/2014/main" id="{65964576-9D22-70DD-0D5C-527102DE2BC6}"/>
              </a:ext>
            </a:extLst>
          </p:cNvPr>
          <p:cNvSpPr/>
          <p:nvPr/>
        </p:nvSpPr>
        <p:spPr>
          <a:xfrm>
            <a:off x="6095649" y="3942791"/>
            <a:ext cx="744553" cy="20840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1B9766BC-591B-20E4-B30F-2BF0C2D11383}"/>
              </a:ext>
            </a:extLst>
          </p:cNvPr>
          <p:cNvSpPr txBox="1"/>
          <p:nvPr/>
        </p:nvSpPr>
        <p:spPr>
          <a:xfrm>
            <a:off x="7695876" y="6228474"/>
            <a:ext cx="4335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b="1" u="sng" dirty="0"/>
              <a:t>小型バッテリ</a:t>
            </a:r>
            <a:endParaRPr kumimoji="1" lang="ja-JP" altLang="en-US" sz="2800" b="1" u="sng" dirty="0"/>
          </a:p>
        </p:txBody>
      </p:sp>
      <p:pic>
        <p:nvPicPr>
          <p:cNvPr id="25" name="図 24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D724AE94-A726-91BB-A451-CBDFA9AAD2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347" y="5526096"/>
            <a:ext cx="1447291" cy="1447291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91DED6A0-32BF-DA6D-C5A2-F365C4E43A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481" y="5854878"/>
            <a:ext cx="942259" cy="268644"/>
          </a:xfrm>
          <a:prstGeom prst="rect">
            <a:avLst/>
          </a:prstGeom>
        </p:spPr>
      </p:pic>
      <p:pic>
        <p:nvPicPr>
          <p:cNvPr id="34" name="図 33" descr="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9333C06A-D733-5F34-8B6C-0C78055E3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8002" y="5375742"/>
            <a:ext cx="947195" cy="947195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F8699BF6-BF75-421D-568F-A37C271C2F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41078">
            <a:off x="10863063" y="5592751"/>
            <a:ext cx="744270" cy="212196"/>
          </a:xfrm>
          <a:prstGeom prst="rect">
            <a:avLst/>
          </a:prstGeom>
        </p:spPr>
      </p:pic>
      <p:pic>
        <p:nvPicPr>
          <p:cNvPr id="26" name="図 25" descr="アイコン&#10;&#10;自動的に生成された説明">
            <a:extLst>
              <a:ext uri="{FF2B5EF4-FFF2-40B4-BE49-F238E27FC236}">
                <a16:creationId xmlns:a16="http://schemas.microsoft.com/office/drawing/2014/main" id="{5901B798-A685-E32C-EF3D-A6EE9034A3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762" y="3850480"/>
            <a:ext cx="844133" cy="844133"/>
          </a:xfrm>
          <a:prstGeom prst="rect">
            <a:avLst/>
          </a:prstGeom>
        </p:spPr>
      </p:pic>
      <p:pic>
        <p:nvPicPr>
          <p:cNvPr id="38" name="図 37" descr="アイコン&#10;&#10;中程度の精度で自動的に生成された説明">
            <a:extLst>
              <a:ext uri="{FF2B5EF4-FFF2-40B4-BE49-F238E27FC236}">
                <a16:creationId xmlns:a16="http://schemas.microsoft.com/office/drawing/2014/main" id="{557D93C0-F7C7-1DAD-1860-E9647C4FB6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402" y="3400236"/>
            <a:ext cx="766984" cy="1085111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E0D737B-83BC-6C17-D0B1-DCCA036A66CF}"/>
              </a:ext>
            </a:extLst>
          </p:cNvPr>
          <p:cNvSpPr txBox="1"/>
          <p:nvPr/>
        </p:nvSpPr>
        <p:spPr>
          <a:xfrm>
            <a:off x="2317607" y="1851293"/>
            <a:ext cx="7116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/>
              <a:t>- </a:t>
            </a:r>
            <a:r>
              <a:rPr lang="ja-JP" altLang="en-US" sz="2400" dirty="0"/>
              <a:t>牡蠣に当たらないようにケーブルを設置</a:t>
            </a:r>
            <a:endParaRPr kumimoji="1" lang="en-US" altLang="ja-JP" sz="2400" dirty="0"/>
          </a:p>
          <a:p>
            <a:r>
              <a:rPr lang="en-US" altLang="ja-JP" sz="2400" dirty="0"/>
              <a:t>- </a:t>
            </a:r>
            <a:r>
              <a:rPr lang="ja-JP" altLang="en-US" sz="2400" dirty="0"/>
              <a:t>経年劣化による頻繫なケーブル交換</a:t>
            </a:r>
            <a:endParaRPr kumimoji="1" lang="en-US" altLang="ja-JP" sz="2400" dirty="0"/>
          </a:p>
          <a:p>
            <a:r>
              <a:rPr kumimoji="1" lang="en-US" altLang="ja-JP" sz="2400" dirty="0"/>
              <a:t>- </a:t>
            </a:r>
            <a:r>
              <a:rPr lang="ja-JP" altLang="en-US" sz="2400" dirty="0"/>
              <a:t>水流によるケーブルの再配置</a:t>
            </a:r>
            <a:endParaRPr kumimoji="1" lang="en-US" altLang="ja-JP" sz="2400" dirty="0"/>
          </a:p>
        </p:txBody>
      </p:sp>
      <p:sp>
        <p:nvSpPr>
          <p:cNvPr id="27" name="矢印: 折線 26">
            <a:extLst>
              <a:ext uri="{FF2B5EF4-FFF2-40B4-BE49-F238E27FC236}">
                <a16:creationId xmlns:a16="http://schemas.microsoft.com/office/drawing/2014/main" id="{058FE88A-42DC-9D09-1DF8-4E266936CB09}"/>
              </a:ext>
            </a:extLst>
          </p:cNvPr>
          <p:cNvSpPr/>
          <p:nvPr/>
        </p:nvSpPr>
        <p:spPr>
          <a:xfrm rot="10800000" flipH="1">
            <a:off x="1717207" y="1904412"/>
            <a:ext cx="522029" cy="662082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40AB5EC1-7D43-511F-59E2-244059593143}"/>
              </a:ext>
            </a:extLst>
          </p:cNvPr>
          <p:cNvSpPr txBox="1"/>
          <p:nvPr/>
        </p:nvSpPr>
        <p:spPr>
          <a:xfrm>
            <a:off x="8466873" y="3287510"/>
            <a:ext cx="3231845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b="1" dirty="0"/>
              <a:t>一体化により解決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21DA898-F8A1-F4A8-FEA9-B5FDEDB16764}"/>
              </a:ext>
            </a:extLst>
          </p:cNvPr>
          <p:cNvSpPr txBox="1"/>
          <p:nvPr/>
        </p:nvSpPr>
        <p:spPr>
          <a:xfrm>
            <a:off x="2477170" y="4211183"/>
            <a:ext cx="2002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通信</a:t>
            </a:r>
            <a:endParaRPr lang="en-US" altLang="ja-JP" sz="1400" dirty="0"/>
          </a:p>
          <a:p>
            <a:pPr algn="ctr"/>
            <a:r>
              <a:rPr lang="ja-JP" altLang="en-US" sz="1400" dirty="0"/>
              <a:t>モジュール</a:t>
            </a:r>
            <a:endParaRPr kumimoji="1" lang="ja-JP" altLang="en-US" sz="14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12B71EC-A945-C42C-B29C-D93E5F4E21CD}"/>
              </a:ext>
            </a:extLst>
          </p:cNvPr>
          <p:cNvSpPr txBox="1"/>
          <p:nvPr/>
        </p:nvSpPr>
        <p:spPr>
          <a:xfrm>
            <a:off x="2700358" y="5710958"/>
            <a:ext cx="1655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通信</a:t>
            </a:r>
            <a:endParaRPr lang="en-US" altLang="ja-JP" sz="1400" dirty="0"/>
          </a:p>
          <a:p>
            <a:pPr algn="ctr"/>
            <a:r>
              <a:rPr kumimoji="1" lang="ja-JP" altLang="en-US" sz="1400" dirty="0"/>
              <a:t>モジュール</a:t>
            </a:r>
            <a:endParaRPr kumimoji="1" lang="ja-JP" altLang="en-US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23869A1-B602-0F1E-8CB3-2F7767E330B7}"/>
              </a:ext>
            </a:extLst>
          </p:cNvPr>
          <p:cNvSpPr txBox="1"/>
          <p:nvPr/>
        </p:nvSpPr>
        <p:spPr>
          <a:xfrm>
            <a:off x="7076115" y="4984834"/>
            <a:ext cx="2002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b="1" dirty="0"/>
              <a:t>通信</a:t>
            </a:r>
            <a:endParaRPr lang="en-US" altLang="ja-JP" sz="1400" b="1" dirty="0"/>
          </a:p>
          <a:p>
            <a:pPr algn="ctr"/>
            <a:r>
              <a:rPr kumimoji="1" lang="ja-JP" altLang="en-US" sz="1400" b="1" dirty="0"/>
              <a:t>モジュール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6528EAF9-6357-6C3E-6AA4-9966957B0067}"/>
              </a:ext>
            </a:extLst>
          </p:cNvPr>
          <p:cNvSpPr txBox="1"/>
          <p:nvPr/>
        </p:nvSpPr>
        <p:spPr>
          <a:xfrm>
            <a:off x="9918870" y="4925309"/>
            <a:ext cx="1933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/>
              <a:t>通信</a:t>
            </a:r>
            <a:endParaRPr lang="en-US" altLang="ja-JP" sz="1400" dirty="0"/>
          </a:p>
          <a:p>
            <a:pPr algn="ctr"/>
            <a:r>
              <a:rPr kumimoji="1" lang="ja-JP" altLang="en-US" sz="1400" dirty="0"/>
              <a:t>モジュール</a:t>
            </a:r>
          </a:p>
        </p:txBody>
      </p:sp>
      <p:pic>
        <p:nvPicPr>
          <p:cNvPr id="40" name="図 39" descr="建物 が含まれている画像&#10;&#10;自動的に生成された説明">
            <a:extLst>
              <a:ext uri="{FF2B5EF4-FFF2-40B4-BE49-F238E27FC236}">
                <a16:creationId xmlns:a16="http://schemas.microsoft.com/office/drawing/2014/main" id="{FC8C2621-A1A8-3758-198E-1E6E9F2086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61060" y="4801317"/>
            <a:ext cx="1038509" cy="692339"/>
          </a:xfrm>
          <a:prstGeom prst="rect">
            <a:avLst/>
          </a:prstGeom>
        </p:spPr>
      </p:pic>
      <p:sp>
        <p:nvSpPr>
          <p:cNvPr id="17" name="タイトル 1">
            <a:extLst>
              <a:ext uri="{FF2B5EF4-FFF2-40B4-BE49-F238E27FC236}">
                <a16:creationId xmlns:a16="http://schemas.microsoft.com/office/drawing/2014/main" id="{98D33193-8909-1088-9671-B88882F0573C}"/>
              </a:ext>
            </a:extLst>
          </p:cNvPr>
          <p:cNvSpPr txBox="1">
            <a:spLocks/>
          </p:cNvSpPr>
          <p:nvPr/>
        </p:nvSpPr>
        <p:spPr>
          <a:xfrm>
            <a:off x="106673" y="0"/>
            <a:ext cx="118297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/>
              <a:t>現在の牡蠣養殖でのセンサ導入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E7F5CE5-F8CA-70D2-FBB3-3559DA151F10}"/>
              </a:ext>
            </a:extLst>
          </p:cNvPr>
          <p:cNvSpPr txBox="1"/>
          <p:nvPr/>
        </p:nvSpPr>
        <p:spPr>
          <a:xfrm>
            <a:off x="7709529" y="4422069"/>
            <a:ext cx="1342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400" b="1" dirty="0"/>
              <a:t>センサ</a:t>
            </a:r>
          </a:p>
        </p:txBody>
      </p:sp>
    </p:spTree>
    <p:extLst>
      <p:ext uri="{BB962C8B-B14F-4D97-AF65-F5344CB8AC3E}">
        <p14:creationId xmlns:p14="http://schemas.microsoft.com/office/powerpoint/2010/main" val="4268673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B52534-92FE-DB02-AC88-B6ED657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195" y="180001"/>
            <a:ext cx="10515600" cy="1325563"/>
          </a:xfrm>
        </p:spPr>
        <p:txBody>
          <a:bodyPr/>
          <a:lstStyle/>
          <a:p>
            <a:r>
              <a:rPr lang="ja-JP" altLang="en-US" dirty="0"/>
              <a:t>関連研究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FD3F53F-D1CB-27D3-41F1-06827D17F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810" y="1259151"/>
            <a:ext cx="11509005" cy="5256633"/>
          </a:xfrm>
        </p:spPr>
        <p:txBody>
          <a:bodyPr>
            <a:normAutofit/>
          </a:bodyPr>
          <a:lstStyle/>
          <a:p>
            <a:r>
              <a:rPr lang="en-US" altLang="ja-JP" b="1" dirty="0"/>
              <a:t>local 5G [6]</a:t>
            </a:r>
            <a:endParaRPr lang="en-US" altLang="ja-JP" b="1" u="sng" dirty="0"/>
          </a:p>
          <a:p>
            <a:pPr marL="0" indent="0">
              <a:buNone/>
            </a:pPr>
            <a:r>
              <a:rPr lang="ja-JP" altLang="en-US" sz="2400" b="1" dirty="0"/>
              <a:t>　</a:t>
            </a:r>
            <a:r>
              <a:rPr lang="en-US" altLang="ja-JP" sz="2400" dirty="0"/>
              <a:t>- </a:t>
            </a:r>
            <a:r>
              <a:rPr lang="ja-JP" altLang="en-US" sz="2400" dirty="0"/>
              <a:t>水中ドローンから</a:t>
            </a:r>
            <a:r>
              <a:rPr lang="ja-JP" altLang="en-US" sz="2400" u="sng" dirty="0"/>
              <a:t>映像</a:t>
            </a:r>
            <a:r>
              <a:rPr lang="ja-JP" altLang="en-US" sz="2400" dirty="0"/>
              <a:t>を伝送</a:t>
            </a:r>
            <a:r>
              <a:rPr lang="ja-JP" altLang="en-US" sz="2400" b="1" dirty="0"/>
              <a:t>　</a:t>
            </a:r>
            <a:endParaRPr lang="en-US" altLang="ja-JP" sz="2400" b="1" dirty="0"/>
          </a:p>
          <a:p>
            <a:pPr marL="0" indent="0">
              <a:buNone/>
            </a:pPr>
            <a:r>
              <a:rPr lang="ja-JP" altLang="en-US" sz="2400" b="1" dirty="0"/>
              <a:t>　</a:t>
            </a:r>
            <a:r>
              <a:rPr lang="en-US" altLang="ja-JP" sz="2400" dirty="0"/>
              <a:t>- </a:t>
            </a:r>
            <a:r>
              <a:rPr lang="ja-JP" altLang="en-US" sz="2400" u="sng" dirty="0"/>
              <a:t>タイムラグのない</a:t>
            </a:r>
            <a:r>
              <a:rPr lang="ja-JP" altLang="en-US" sz="2400" dirty="0"/>
              <a:t>ドローン操作</a:t>
            </a:r>
            <a:endParaRPr lang="en-US" altLang="ja-JP" sz="2400" b="1" dirty="0"/>
          </a:p>
          <a:p>
            <a:pPr marL="0" indent="0">
              <a:buNone/>
            </a:pPr>
            <a:endParaRPr lang="en-US" altLang="ja-JP" sz="100" b="1" dirty="0"/>
          </a:p>
          <a:p>
            <a:r>
              <a:rPr kumimoji="1" lang="en-US" altLang="ja-JP" b="1" dirty="0"/>
              <a:t>Wi-Fi</a:t>
            </a:r>
            <a:r>
              <a:rPr kumimoji="1" lang="ja-JP" altLang="en-US" b="1" dirty="0"/>
              <a:t>と</a:t>
            </a:r>
            <a:r>
              <a:rPr kumimoji="1" lang="en-US" altLang="ja-JP" b="1" dirty="0"/>
              <a:t>LTE[7]</a:t>
            </a:r>
          </a:p>
          <a:p>
            <a:pPr marL="0" indent="0">
              <a:buNone/>
            </a:pPr>
            <a:r>
              <a:rPr lang="ja-JP" altLang="en-US" sz="2400" b="1" dirty="0"/>
              <a:t>　</a:t>
            </a:r>
            <a:r>
              <a:rPr lang="en-US" altLang="ja-JP" sz="2400" dirty="0"/>
              <a:t>- </a:t>
            </a:r>
            <a:r>
              <a:rPr lang="ja-JP" altLang="en-US" sz="2400" dirty="0"/>
              <a:t>牡蠣のカゴの動きと水質をモニタリング</a:t>
            </a:r>
            <a:endParaRPr lang="en-US" altLang="ja-JP" sz="2400" dirty="0"/>
          </a:p>
          <a:p>
            <a:pPr marL="0" indent="0">
              <a:buNone/>
            </a:pPr>
            <a:r>
              <a:rPr kumimoji="1" lang="ja-JP" altLang="en-US" sz="2400" dirty="0"/>
              <a:t>　</a:t>
            </a:r>
            <a:r>
              <a:rPr kumimoji="1" lang="en-US" altLang="ja-JP" sz="2400" dirty="0"/>
              <a:t>- </a:t>
            </a:r>
            <a:r>
              <a:rPr lang="ja-JP" altLang="en-US" sz="2400" dirty="0"/>
              <a:t>成長に適切な環境を分析</a:t>
            </a:r>
            <a:endParaRPr lang="en-US" altLang="ja-JP" sz="2400" dirty="0"/>
          </a:p>
          <a:p>
            <a:pPr marL="0" indent="0">
              <a:buNone/>
            </a:pPr>
            <a:endParaRPr lang="en-US" altLang="ja-JP" sz="1200" b="1" dirty="0"/>
          </a:p>
          <a:p>
            <a:r>
              <a:rPr kumimoji="1" lang="en-US" altLang="ja-JP" b="1" dirty="0"/>
              <a:t>ZigBee[8]</a:t>
            </a:r>
          </a:p>
          <a:p>
            <a:pPr marL="0" indent="0">
              <a:buNone/>
            </a:pPr>
            <a:r>
              <a:rPr lang="ja-JP" altLang="en-US" dirty="0"/>
              <a:t>   </a:t>
            </a:r>
            <a:r>
              <a:rPr lang="en-US" altLang="ja-JP" sz="2400" dirty="0"/>
              <a:t>- </a:t>
            </a:r>
            <a:r>
              <a:rPr kumimoji="1" lang="ja-JP" altLang="en-US" sz="2400" dirty="0"/>
              <a:t>土壌水分センサデータで灌漑を自動制御</a:t>
            </a:r>
            <a:endParaRPr lang="en-US" altLang="ja-JP" sz="2400" dirty="0"/>
          </a:p>
          <a:p>
            <a:pPr marL="0" indent="0">
              <a:buNone/>
            </a:pPr>
            <a:r>
              <a:rPr kumimoji="1" lang="ja-JP" altLang="en-US" sz="2400" dirty="0"/>
              <a:t>　</a:t>
            </a:r>
            <a:r>
              <a:rPr kumimoji="1" lang="en-US" altLang="ja-JP" sz="2400" dirty="0"/>
              <a:t>- </a:t>
            </a:r>
            <a:r>
              <a:rPr kumimoji="1" lang="ja-JP" altLang="en-US" sz="2400" dirty="0"/>
              <a:t>太陽光発電と商用電力で電力供給を実現</a:t>
            </a:r>
            <a:endParaRPr kumimoji="1" lang="en-US" altLang="ja-JP" sz="2400" dirty="0"/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30A4E78-8360-F928-2938-E96547656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2582" y="6379395"/>
            <a:ext cx="2743200" cy="365125"/>
          </a:xfrm>
        </p:spPr>
        <p:txBody>
          <a:bodyPr/>
          <a:lstStyle/>
          <a:p>
            <a:fld id="{EB3ECCB1-1C77-493E-9201-01DC03B7F15A}" type="slidenum">
              <a:rPr kumimoji="1" lang="ja-JP" altLang="en-US" sz="2400" smtClean="0"/>
              <a:t>8</a:t>
            </a:fld>
            <a:endParaRPr kumimoji="1" lang="ja-JP" altLang="en-US" sz="2400" dirty="0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B12C82D7-58B2-7660-956D-398B25A486C6}"/>
              </a:ext>
            </a:extLst>
          </p:cNvPr>
          <p:cNvSpPr/>
          <p:nvPr/>
        </p:nvSpPr>
        <p:spPr>
          <a:xfrm>
            <a:off x="5787281" y="1962539"/>
            <a:ext cx="545382" cy="509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F48DF9E-2520-1FF1-1647-0B8B55C36CD4}"/>
              </a:ext>
            </a:extLst>
          </p:cNvPr>
          <p:cNvSpPr txBox="1"/>
          <p:nvPr/>
        </p:nvSpPr>
        <p:spPr>
          <a:xfrm>
            <a:off x="6460370" y="1913227"/>
            <a:ext cx="2026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u="sng" dirty="0"/>
              <a:t>高価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39F78A4-EC9C-13FD-F825-81C4CB6374F8}"/>
              </a:ext>
            </a:extLst>
          </p:cNvPr>
          <p:cNvSpPr txBox="1"/>
          <p:nvPr/>
        </p:nvSpPr>
        <p:spPr>
          <a:xfrm>
            <a:off x="0" y="6249969"/>
            <a:ext cx="1200685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100" dirty="0"/>
              <a:t>[6]</a:t>
            </a:r>
            <a:r>
              <a:rPr lang="ja-JP" altLang="en-US" sz="1100" dirty="0"/>
              <a:t>株式会社ＮＴＴドコモ，“５Ｇと水中ドローンを活用した漁場遠隔監視の実証実験に成功”</a:t>
            </a:r>
            <a:r>
              <a:rPr lang="en-US" altLang="ja-JP" sz="1100" dirty="0"/>
              <a:t>, 2019</a:t>
            </a:r>
          </a:p>
          <a:p>
            <a:r>
              <a:rPr lang="en-US" altLang="ja-JP" sz="1100" dirty="0"/>
              <a:t>[7</a:t>
            </a:r>
            <a:r>
              <a:rPr lang="en-US" altLang="ja-JP" sz="1100" b="1" dirty="0"/>
              <a:t>]</a:t>
            </a:r>
            <a:r>
              <a:rPr lang="ja-JP" altLang="en-US" sz="1200" dirty="0"/>
              <a:t>山田海輝，</a:t>
            </a:r>
            <a:r>
              <a:rPr lang="en-US" altLang="ja-JP" sz="1200" dirty="0"/>
              <a:t>et al. </a:t>
            </a:r>
            <a:r>
              <a:rPr lang="ja-JP" altLang="en-US" sz="1200" dirty="0"/>
              <a:t>“持続可能な牡蠣養殖のための環境モニタリング”，</a:t>
            </a:r>
            <a:r>
              <a:rPr lang="zh-CN" altLang="en-US" sz="1200" dirty="0"/>
              <a:t>電子情報通信学会総合大会</a:t>
            </a:r>
            <a:r>
              <a:rPr lang="ja-JP" altLang="en-US" sz="1200" dirty="0"/>
              <a:t>，</a:t>
            </a:r>
            <a:r>
              <a:rPr lang="en-US" altLang="ja-JP" sz="1200" dirty="0"/>
              <a:t>2024</a:t>
            </a:r>
          </a:p>
          <a:p>
            <a:r>
              <a:rPr lang="en-US" altLang="ja-JP" sz="1200" dirty="0"/>
              <a:t>[8]</a:t>
            </a:r>
            <a:r>
              <a:rPr lang="en-US" altLang="ja-JP" sz="1100" dirty="0"/>
              <a:t>Albert </a:t>
            </a:r>
            <a:r>
              <a:rPr lang="en-US" altLang="ja-JP" sz="1100" dirty="0" err="1"/>
              <a:t>Sagala</a:t>
            </a:r>
            <a:r>
              <a:rPr lang="en-US" altLang="ja-JP" sz="1100" dirty="0"/>
              <a:t>, et al, ”Smart Farming- Drip Irrigation Controlled using LR-</a:t>
            </a:r>
            <a:r>
              <a:rPr lang="en-US" altLang="ja-JP" sz="1100" dirty="0" err="1"/>
              <a:t>WPANwithhybridPower</a:t>
            </a:r>
            <a:r>
              <a:rPr lang="en-US" altLang="ja-JP" sz="1100" dirty="0"/>
              <a:t>,”</a:t>
            </a:r>
            <a:r>
              <a:rPr lang="en-US" altLang="ja-JP" sz="1100" dirty="0" err="1"/>
              <a:t>JurnalSistemInformasidanIlmu</a:t>
            </a:r>
            <a:r>
              <a:rPr lang="en-US" altLang="ja-JP" sz="1100" dirty="0"/>
              <a:t> </a:t>
            </a:r>
            <a:r>
              <a:rPr lang="en-US" altLang="ja-JP" sz="1100" dirty="0" err="1"/>
              <a:t>Komputer</a:t>
            </a:r>
            <a:r>
              <a:rPr lang="en-US" altLang="ja-JP" sz="1100" dirty="0"/>
              <a:t> Prima, Vol.5 No.2, </a:t>
            </a:r>
            <a:r>
              <a:rPr lang="en-US" altLang="ja-JP" sz="1100" dirty="0" err="1"/>
              <a:t>Februari</a:t>
            </a:r>
            <a:r>
              <a:rPr lang="en-US" altLang="ja-JP" sz="1100" dirty="0"/>
              <a:t>. 2022.</a:t>
            </a:r>
            <a:endParaRPr kumimoji="1" lang="ja-JP" altLang="en-US" sz="1100" dirty="0"/>
          </a:p>
        </p:txBody>
      </p:sp>
      <p:pic>
        <p:nvPicPr>
          <p:cNvPr id="7" name="図 6" descr="アイコン, 四角形&#10;&#10;中程度の精度で自動的に生成された説明">
            <a:extLst>
              <a:ext uri="{FF2B5EF4-FFF2-40B4-BE49-F238E27FC236}">
                <a16:creationId xmlns:a16="http://schemas.microsoft.com/office/drawing/2014/main" id="{5F8BE338-D8CD-6AF1-2211-3177BD2C8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005" y="3714802"/>
            <a:ext cx="2953568" cy="739826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A285911-B68D-99C7-DF0C-88F304B38C94}"/>
              </a:ext>
            </a:extLst>
          </p:cNvPr>
          <p:cNvSpPr txBox="1"/>
          <p:nvPr/>
        </p:nvSpPr>
        <p:spPr>
          <a:xfrm>
            <a:off x="8405632" y="3994013"/>
            <a:ext cx="1618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/>
              <a:t>角速度センサ</a:t>
            </a: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1775C3DD-5926-C387-2780-DFB91AFC9F79}"/>
              </a:ext>
            </a:extLst>
          </p:cNvPr>
          <p:cNvSpPr/>
          <p:nvPr/>
        </p:nvSpPr>
        <p:spPr>
          <a:xfrm>
            <a:off x="8444930" y="3982904"/>
            <a:ext cx="1382974" cy="35790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35325991-FF0E-3608-9200-A44D02BAA6EA}"/>
              </a:ext>
            </a:extLst>
          </p:cNvPr>
          <p:cNvCxnSpPr/>
          <p:nvPr/>
        </p:nvCxnSpPr>
        <p:spPr>
          <a:xfrm flipV="1">
            <a:off x="8505904" y="3504090"/>
            <a:ext cx="112196" cy="4936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8294BEE7-B0E4-BA52-5585-A5314734925E}"/>
              </a:ext>
            </a:extLst>
          </p:cNvPr>
          <p:cNvSpPr txBox="1"/>
          <p:nvPr/>
        </p:nvSpPr>
        <p:spPr>
          <a:xfrm>
            <a:off x="8542930" y="3162114"/>
            <a:ext cx="1127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b="1" dirty="0"/>
              <a:t>サーバー</a:t>
            </a: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E7BBF51C-608A-FD02-516E-139482D3F063}"/>
              </a:ext>
            </a:extLst>
          </p:cNvPr>
          <p:cNvSpPr/>
          <p:nvPr/>
        </p:nvSpPr>
        <p:spPr>
          <a:xfrm>
            <a:off x="8499191" y="3108312"/>
            <a:ext cx="1127157" cy="37345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" name="図 23" descr="文字の書かれた紙&#10;&#10;自動的に生成された説明">
            <a:extLst>
              <a:ext uri="{FF2B5EF4-FFF2-40B4-BE49-F238E27FC236}">
                <a16:creationId xmlns:a16="http://schemas.microsoft.com/office/drawing/2014/main" id="{79B180F8-DD28-DAF7-2410-73FCCEBA8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57"/>
          <a:stretch/>
        </p:blipFill>
        <p:spPr>
          <a:xfrm>
            <a:off x="10914573" y="3304295"/>
            <a:ext cx="1312697" cy="1272597"/>
          </a:xfrm>
          <a:prstGeom prst="rect">
            <a:avLst/>
          </a:prstGeom>
        </p:spPr>
      </p:pic>
      <p:pic>
        <p:nvPicPr>
          <p:cNvPr id="25" name="図 24" descr="建物 が含まれている画像&#10;&#10;自動的に生成された説明">
            <a:extLst>
              <a:ext uri="{FF2B5EF4-FFF2-40B4-BE49-F238E27FC236}">
                <a16:creationId xmlns:a16="http://schemas.microsoft.com/office/drawing/2014/main" id="{3581C717-BD87-F697-3FD4-1B6B2CABA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95377" y="3083582"/>
            <a:ext cx="803726" cy="535817"/>
          </a:xfrm>
          <a:prstGeom prst="rect">
            <a:avLst/>
          </a:prstGeom>
        </p:spPr>
      </p:pic>
      <p:pic>
        <p:nvPicPr>
          <p:cNvPr id="29" name="図 28" descr="アイコン&#10;&#10;自動的に生成された説明">
            <a:extLst>
              <a:ext uri="{FF2B5EF4-FFF2-40B4-BE49-F238E27FC236}">
                <a16:creationId xmlns:a16="http://schemas.microsoft.com/office/drawing/2014/main" id="{614C8CBF-0CBD-96FD-1DAD-AAAC7065E6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520" y="2857045"/>
            <a:ext cx="801293" cy="600087"/>
          </a:xfrm>
          <a:prstGeom prst="rect">
            <a:avLst/>
          </a:prstGeom>
        </p:spPr>
      </p:pic>
      <p:pic>
        <p:nvPicPr>
          <p:cNvPr id="31" name="図 30" descr="アイコン が含まれている画像&#10;&#10;自動的に生成された説明">
            <a:extLst>
              <a:ext uri="{FF2B5EF4-FFF2-40B4-BE49-F238E27FC236}">
                <a16:creationId xmlns:a16="http://schemas.microsoft.com/office/drawing/2014/main" id="{C323A992-CA07-96C2-445A-1AEED40FDD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0300" y="2037838"/>
            <a:ext cx="826515" cy="826515"/>
          </a:xfrm>
          <a:prstGeom prst="rect">
            <a:avLst/>
          </a:prstGeom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C20A2004-144C-11AB-8410-471C77227087}"/>
              </a:ext>
            </a:extLst>
          </p:cNvPr>
          <p:cNvSpPr txBox="1"/>
          <p:nvPr/>
        </p:nvSpPr>
        <p:spPr>
          <a:xfrm>
            <a:off x="9776728" y="2757455"/>
            <a:ext cx="11757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/>
              <a:t>Wi-Fi</a:t>
            </a:r>
            <a:endParaRPr kumimoji="1" lang="ja-JP" altLang="en-US" sz="1600" b="1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FE85ED9A-D506-37B6-C671-688CDB6714F3}"/>
              </a:ext>
            </a:extLst>
          </p:cNvPr>
          <p:cNvSpPr txBox="1"/>
          <p:nvPr/>
        </p:nvSpPr>
        <p:spPr>
          <a:xfrm>
            <a:off x="11249151" y="2687768"/>
            <a:ext cx="11757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600" b="1" dirty="0"/>
              <a:t>LTE</a:t>
            </a:r>
            <a:endParaRPr kumimoji="1" lang="ja-JP" altLang="en-US" b="1" dirty="0"/>
          </a:p>
        </p:txBody>
      </p:sp>
      <p:sp>
        <p:nvSpPr>
          <p:cNvPr id="34" name="矢印: 右 33">
            <a:extLst>
              <a:ext uri="{FF2B5EF4-FFF2-40B4-BE49-F238E27FC236}">
                <a16:creationId xmlns:a16="http://schemas.microsoft.com/office/drawing/2014/main" id="{07055BBC-1BBA-9241-9159-07E1F6DDD9A6}"/>
              </a:ext>
            </a:extLst>
          </p:cNvPr>
          <p:cNvSpPr/>
          <p:nvPr/>
        </p:nvSpPr>
        <p:spPr>
          <a:xfrm>
            <a:off x="5068907" y="3913938"/>
            <a:ext cx="545382" cy="509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F862C2F1-4077-93D7-2D59-8C6C9681B82F}"/>
              </a:ext>
            </a:extLst>
          </p:cNvPr>
          <p:cNvSpPr txBox="1"/>
          <p:nvPr/>
        </p:nvSpPr>
        <p:spPr>
          <a:xfrm>
            <a:off x="5653587" y="3886459"/>
            <a:ext cx="2105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u="sng" dirty="0"/>
              <a:t>高消費電力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5BB1669-20C9-6306-29E1-7DFD7BB7D503}"/>
              </a:ext>
            </a:extLst>
          </p:cNvPr>
          <p:cNvSpPr txBox="1"/>
          <p:nvPr/>
        </p:nvSpPr>
        <p:spPr>
          <a:xfrm>
            <a:off x="7704745" y="4999934"/>
            <a:ext cx="3466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>
                <a:solidFill>
                  <a:srgbClr val="FF0000"/>
                </a:solidFill>
              </a:rPr>
              <a:t>ZigBee</a:t>
            </a:r>
            <a:r>
              <a:rPr kumimoji="1" lang="ja-JP" altLang="en-US" sz="2800" b="1" dirty="0">
                <a:solidFill>
                  <a:srgbClr val="FF0000"/>
                </a:solidFill>
              </a:rPr>
              <a:t>を水中で</a:t>
            </a:r>
            <a:endParaRPr kumimoji="1" lang="en-US" altLang="ja-JP" sz="2800" b="1" dirty="0">
              <a:solidFill>
                <a:srgbClr val="FF0000"/>
              </a:solidFill>
            </a:endParaRPr>
          </a:p>
          <a:p>
            <a:r>
              <a:rPr kumimoji="1" lang="ja-JP" altLang="en-US" sz="2800" b="1" dirty="0">
                <a:solidFill>
                  <a:srgbClr val="FF0000"/>
                </a:solidFill>
              </a:rPr>
              <a:t>使用した例が少ない</a:t>
            </a:r>
          </a:p>
        </p:txBody>
      </p:sp>
      <p:sp>
        <p:nvSpPr>
          <p:cNvPr id="6" name="矢印: 右 5">
            <a:extLst>
              <a:ext uri="{FF2B5EF4-FFF2-40B4-BE49-F238E27FC236}">
                <a16:creationId xmlns:a16="http://schemas.microsoft.com/office/drawing/2014/main" id="{49E5061A-CA0E-C6AD-B5F6-15F7529FC6D1}"/>
              </a:ext>
            </a:extLst>
          </p:cNvPr>
          <p:cNvSpPr/>
          <p:nvPr/>
        </p:nvSpPr>
        <p:spPr>
          <a:xfrm>
            <a:off x="6928170" y="5258411"/>
            <a:ext cx="545382" cy="509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67854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5A3A18-1A37-F3B7-6058-4F69B73BE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144" y="194239"/>
            <a:ext cx="7674405" cy="1325563"/>
          </a:xfrm>
        </p:spPr>
        <p:txBody>
          <a:bodyPr>
            <a:normAutofit/>
          </a:bodyPr>
          <a:lstStyle/>
          <a:p>
            <a:r>
              <a:rPr lang="ja-JP" altLang="en-US" dirty="0"/>
              <a:t>水中からの無線通信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DA03984-B52D-A8BF-441C-7C255609A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883" y="1421279"/>
            <a:ext cx="11329436" cy="48812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u="sng" dirty="0"/>
              <a:t>Wi-Fi</a:t>
            </a:r>
            <a:r>
              <a:rPr lang="ja-JP" altLang="en-US" dirty="0"/>
              <a:t>を使用した性能評価 </a:t>
            </a:r>
            <a:r>
              <a:rPr lang="en-US" altLang="ja-JP" dirty="0"/>
              <a:t>[9]</a:t>
            </a:r>
          </a:p>
          <a:p>
            <a:r>
              <a:rPr lang="en-US" altLang="ja-JP" dirty="0"/>
              <a:t>2</a:t>
            </a:r>
            <a:r>
              <a:rPr lang="ja-JP" altLang="en-US" dirty="0"/>
              <a:t>台のアンテナからの通信状態を監視</a:t>
            </a:r>
            <a:endParaRPr kumimoji="1" lang="en-US" altLang="ja-JP" dirty="0"/>
          </a:p>
          <a:p>
            <a:r>
              <a:rPr lang="ja-JP" altLang="en-US" dirty="0"/>
              <a:t>温度と通信可能距離との関連性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sz="2400" dirty="0"/>
              <a:t>　</a:t>
            </a:r>
            <a:r>
              <a:rPr lang="en-US" altLang="ja-JP" sz="2400" dirty="0"/>
              <a:t>- 16</a:t>
            </a:r>
            <a:r>
              <a:rPr lang="ja-JP" altLang="en-US" sz="2400" dirty="0"/>
              <a:t>℃ </a:t>
            </a:r>
            <a:r>
              <a:rPr lang="en-US" altLang="ja-JP" sz="2400" dirty="0"/>
              <a:t>/ 22.5cm → 22</a:t>
            </a:r>
            <a:r>
              <a:rPr lang="ja-JP" altLang="en-US" sz="2400" dirty="0"/>
              <a:t>℃ </a:t>
            </a:r>
            <a:r>
              <a:rPr lang="en-US" altLang="ja-JP" sz="2400" dirty="0"/>
              <a:t>/ 26cm</a:t>
            </a:r>
          </a:p>
          <a:p>
            <a:pPr marL="0" indent="0">
              <a:buNone/>
            </a:pPr>
            <a:r>
              <a:rPr lang="ja-JP" altLang="en-US" sz="2400" dirty="0"/>
              <a:t>　</a:t>
            </a:r>
            <a:r>
              <a:rPr lang="en-US" altLang="ja-JP" sz="2400" dirty="0"/>
              <a:t>- </a:t>
            </a:r>
            <a:r>
              <a:rPr lang="ja-JP" altLang="en-US" sz="24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電磁波の伝播特性が変化</a:t>
            </a:r>
            <a:endParaRPr lang="en-US" altLang="ja-JP" sz="2400" dirty="0"/>
          </a:p>
          <a:p>
            <a:pPr marL="0" indent="0">
              <a:buNone/>
            </a:pPr>
            <a:endParaRPr lang="en-US" altLang="ja-JP" sz="2800" dirty="0"/>
          </a:p>
          <a:p>
            <a:pPr marL="0" indent="0">
              <a:buNone/>
            </a:pPr>
            <a:r>
              <a:rPr lang="en-US" altLang="ja-JP" sz="2800" b="1" dirty="0"/>
              <a:t>ZigBee</a:t>
            </a:r>
            <a:r>
              <a:rPr lang="ja-JP" altLang="en-US" b="1" dirty="0"/>
              <a:t>の適用</a:t>
            </a:r>
            <a:endParaRPr lang="en-US" altLang="ja-JP" sz="2800" dirty="0"/>
          </a:p>
          <a:p>
            <a:r>
              <a:rPr lang="en-US" altLang="ja-JP" sz="2800" dirty="0"/>
              <a:t>Wi-Fi</a:t>
            </a:r>
            <a:r>
              <a:rPr lang="ja-JP" altLang="en-US" sz="2800" dirty="0"/>
              <a:t>と同じ</a:t>
            </a:r>
            <a:r>
              <a:rPr lang="en-US" altLang="ja-JP" sz="2800" dirty="0"/>
              <a:t>2.4GHz</a:t>
            </a:r>
            <a:r>
              <a:rPr lang="ja-JP" altLang="en-US" sz="2800" dirty="0"/>
              <a:t>帯</a:t>
            </a:r>
            <a:r>
              <a:rPr lang="en-US" altLang="ja-JP" sz="2800" u="sng" dirty="0"/>
              <a:t> </a:t>
            </a:r>
            <a:endParaRPr lang="en-US" altLang="ja-JP" sz="2800" dirty="0"/>
          </a:p>
          <a:p>
            <a:r>
              <a:rPr lang="en-US" altLang="ja-JP" sz="2800" dirty="0"/>
              <a:t>Wi-Fi</a:t>
            </a:r>
            <a:r>
              <a:rPr lang="ja-JP" altLang="en-US" sz="2800" dirty="0"/>
              <a:t>より小送信電力</a:t>
            </a:r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97FEA00-C23D-87F3-D2B2-A40A620CB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6656" y="6277302"/>
            <a:ext cx="2743200" cy="365125"/>
          </a:xfrm>
        </p:spPr>
        <p:txBody>
          <a:bodyPr/>
          <a:lstStyle/>
          <a:p>
            <a:fld id="{EB3ECCB1-1C77-493E-9201-01DC03B7F15A}" type="slidenum">
              <a:rPr kumimoji="1" lang="ja-JP" altLang="en-US" sz="2400" smtClean="0"/>
              <a:t>9</a:t>
            </a:fld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F4062B-C62C-42DC-B14E-C94713577385}"/>
              </a:ext>
            </a:extLst>
          </p:cNvPr>
          <p:cNvSpPr txBox="1"/>
          <p:nvPr/>
        </p:nvSpPr>
        <p:spPr>
          <a:xfrm>
            <a:off x="112196" y="6396335"/>
            <a:ext cx="10978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/>
              <a:t>[9]</a:t>
            </a:r>
            <a:r>
              <a:rPr lang="en-US" altLang="ja-JP" sz="1200" dirty="0"/>
              <a:t> Sandra </a:t>
            </a:r>
            <a:r>
              <a:rPr lang="en-US" altLang="ja-JP" sz="1200" dirty="0" err="1"/>
              <a:t>Sendra</a:t>
            </a:r>
            <a:r>
              <a:rPr lang="en-US" altLang="ja-JP" sz="1200" dirty="0"/>
              <a:t> </a:t>
            </a:r>
            <a:r>
              <a:rPr lang="en-US" altLang="ja-JP" sz="1200" dirty="0" err="1"/>
              <a:t>Compte</a:t>
            </a:r>
            <a:r>
              <a:rPr lang="ja-JP" altLang="en-US" sz="1200" dirty="0"/>
              <a:t>，“</a:t>
            </a:r>
            <a:r>
              <a:rPr lang="en-US" altLang="ja-JP" sz="1200" dirty="0"/>
              <a:t>Deployment of Efficient Wireless Sensor Nodes for Monitoring in Rural, Indoor and Underwater Environ </a:t>
            </a:r>
            <a:r>
              <a:rPr lang="en-US" altLang="ja-JP" sz="1200" dirty="0" err="1"/>
              <a:t>ments</a:t>
            </a:r>
            <a:r>
              <a:rPr lang="en-US" altLang="ja-JP" sz="1200" dirty="0"/>
              <a:t>”</a:t>
            </a:r>
            <a:r>
              <a:rPr lang="ja-JP" altLang="en-US" sz="1200" dirty="0"/>
              <a:t>，</a:t>
            </a:r>
            <a:r>
              <a:rPr lang="en-US" altLang="ja-JP" sz="1200" dirty="0"/>
              <a:t>Editorial </a:t>
            </a:r>
            <a:r>
              <a:rPr lang="en-US" altLang="ja-JP" sz="1200" dirty="0" err="1"/>
              <a:t>Universitat</a:t>
            </a:r>
            <a:r>
              <a:rPr lang="en-US" altLang="ja-JP" sz="1200" dirty="0"/>
              <a:t> Polit` </a:t>
            </a:r>
            <a:r>
              <a:rPr lang="en-US" altLang="ja-JP" sz="1200" dirty="0" err="1"/>
              <a:t>ecnica</a:t>
            </a:r>
            <a:r>
              <a:rPr lang="en-US" altLang="ja-JP" sz="1200" dirty="0"/>
              <a:t> de Val` </a:t>
            </a:r>
            <a:r>
              <a:rPr lang="en-US" altLang="ja-JP" sz="1200" dirty="0" err="1"/>
              <a:t>encia</a:t>
            </a:r>
            <a:r>
              <a:rPr lang="ja-JP" altLang="en-US" sz="1200" dirty="0"/>
              <a:t>，</a:t>
            </a:r>
            <a:r>
              <a:rPr lang="en-US" altLang="ja-JP" sz="1200" dirty="0"/>
              <a:t>Chapter 6 </a:t>
            </a:r>
            <a:r>
              <a:rPr lang="ja-JP" altLang="en-US" sz="1200" dirty="0"/>
              <a:t>， </a:t>
            </a:r>
            <a:r>
              <a:rPr lang="en-US" altLang="ja-JP" sz="1200" dirty="0"/>
              <a:t>2013</a:t>
            </a:r>
            <a:endParaRPr kumimoji="1" lang="ja-JP" altLang="en-US" sz="120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1C4FD1D-5564-E7ED-D683-1DA4AE111B4E}"/>
              </a:ext>
            </a:extLst>
          </p:cNvPr>
          <p:cNvSpPr txBox="1"/>
          <p:nvPr/>
        </p:nvSpPr>
        <p:spPr>
          <a:xfrm>
            <a:off x="5480925" y="5175111"/>
            <a:ext cx="5769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u="sng" dirty="0"/>
              <a:t>水槽外までなら届く可能性あり</a:t>
            </a:r>
            <a:endParaRPr kumimoji="1" lang="ja-JP" altLang="en-US" sz="2800" dirty="0"/>
          </a:p>
        </p:txBody>
      </p:sp>
      <p:sp>
        <p:nvSpPr>
          <p:cNvPr id="8" name="矢印: 右 7">
            <a:extLst>
              <a:ext uri="{FF2B5EF4-FFF2-40B4-BE49-F238E27FC236}">
                <a16:creationId xmlns:a16="http://schemas.microsoft.com/office/drawing/2014/main" id="{AE725337-5C25-EC2A-BE7A-8A14ABD1B04B}"/>
              </a:ext>
            </a:extLst>
          </p:cNvPr>
          <p:cNvSpPr/>
          <p:nvPr/>
        </p:nvSpPr>
        <p:spPr>
          <a:xfrm>
            <a:off x="4641150" y="5020046"/>
            <a:ext cx="712765" cy="8333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4370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41770</TotalTime>
  <Words>1236</Words>
  <Application>Microsoft Office PowerPoint</Application>
  <PresentationFormat>ワイド画面</PresentationFormat>
  <Paragraphs>251</Paragraphs>
  <Slides>17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5</vt:i4>
      </vt:variant>
      <vt:variant>
        <vt:lpstr>スライド タイトル</vt:lpstr>
      </vt:variant>
      <vt:variant>
        <vt:i4>17</vt:i4>
      </vt:variant>
    </vt:vector>
  </HeadingPairs>
  <TitlesOfParts>
    <vt:vector size="31" baseType="lpstr">
      <vt:lpstr>Noto Sans Japanese</vt:lpstr>
      <vt:lpstr>NotoSansJP</vt:lpstr>
      <vt:lpstr>游ゴシック</vt:lpstr>
      <vt:lpstr>游ゴシック Light</vt:lpstr>
      <vt:lpstr>游ゴシック体</vt:lpstr>
      <vt:lpstr>游明朝</vt:lpstr>
      <vt:lpstr>Arial</vt:lpstr>
      <vt:lpstr>Cambria Math</vt:lpstr>
      <vt:lpstr>Segoe UI</vt:lpstr>
      <vt:lpstr>Office テーマ</vt:lpstr>
      <vt:lpstr>Office テーマ</vt:lpstr>
      <vt:lpstr>Office テーマ</vt:lpstr>
      <vt:lpstr>Office テーマ</vt:lpstr>
      <vt:lpstr>Office テーマ</vt:lpstr>
      <vt:lpstr>牡蠣養殖における育苗を支援する無線マルチホップネットワーク</vt:lpstr>
      <vt:lpstr>目次</vt:lpstr>
      <vt:lpstr>研究背景</vt:lpstr>
      <vt:lpstr>牡蠣養殖業者との共同研究</vt:lpstr>
      <vt:lpstr>牡蠣養殖の過程</vt:lpstr>
      <vt:lpstr>育苗の自動化</vt:lpstr>
      <vt:lpstr>PowerPoint プレゼンテーション</vt:lpstr>
      <vt:lpstr>関連研究</vt:lpstr>
      <vt:lpstr>水中からの無線通信</vt:lpstr>
      <vt:lpstr>研究目的</vt:lpstr>
      <vt:lpstr>予備実験環境</vt:lpstr>
      <vt:lpstr>PowerPoint プレゼンテーション</vt:lpstr>
      <vt:lpstr>予備実験結果 (1/2)</vt:lpstr>
      <vt:lpstr>予備実験結果 (2/2)</vt:lpstr>
      <vt:lpstr>無線マルチホップネットワークの提案と実験</vt:lpstr>
      <vt:lpstr>まとめ</vt:lpstr>
      <vt:lpstr>今後の予定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山本　郷平</dc:creator>
  <cp:lastModifiedBy>山本　郷平</cp:lastModifiedBy>
  <cp:revision>568</cp:revision>
  <dcterms:created xsi:type="dcterms:W3CDTF">2024-09-27T10:57:33Z</dcterms:created>
  <dcterms:modified xsi:type="dcterms:W3CDTF">2024-12-18T23:43:02Z</dcterms:modified>
</cp:coreProperties>
</file>